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1" r:id="rId1"/>
  </p:sldMasterIdLst>
  <p:notesMasterIdLst>
    <p:notesMasterId r:id="rId16"/>
  </p:notesMasterIdLst>
  <p:handoutMasterIdLst>
    <p:handoutMasterId r:id="rId17"/>
  </p:handoutMasterIdLst>
  <p:sldIdLst>
    <p:sldId id="424" r:id="rId2"/>
    <p:sldId id="409" r:id="rId3"/>
    <p:sldId id="410" r:id="rId4"/>
    <p:sldId id="423" r:id="rId5"/>
    <p:sldId id="411" r:id="rId6"/>
    <p:sldId id="412" r:id="rId7"/>
    <p:sldId id="413" r:id="rId8"/>
    <p:sldId id="414" r:id="rId9"/>
    <p:sldId id="415" r:id="rId10"/>
    <p:sldId id="416" r:id="rId11"/>
    <p:sldId id="417" r:id="rId12"/>
    <p:sldId id="421" r:id="rId13"/>
    <p:sldId id="422" r:id="rId14"/>
    <p:sldId id="420" r:id="rId15"/>
  </p:sldIdLst>
  <p:sldSz cx="9144000" cy="6858000" type="screen4x3"/>
  <p:notesSz cx="6934200" cy="9220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152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4" userDrawn="1">
          <p15:clr>
            <a:srgbClr val="A4A3A4"/>
          </p15:clr>
        </p15:guide>
        <p15:guide id="2" pos="218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455" autoAdjust="0"/>
    <p:restoredTop sz="86323" autoAdjust="0"/>
  </p:normalViewPr>
  <p:slideViewPr>
    <p:cSldViewPr>
      <p:cViewPr varScale="1">
        <p:scale>
          <a:sx n="72" d="100"/>
          <a:sy n="72" d="100"/>
        </p:scale>
        <p:origin x="804" y="60"/>
      </p:cViewPr>
      <p:guideLst>
        <p:guide orient="horz" pos="1152"/>
        <p:guide pos="2160"/>
      </p:guideLst>
    </p:cSldViewPr>
  </p:slideViewPr>
  <p:outlineViewPr>
    <p:cViewPr>
      <p:scale>
        <a:sx n="33" d="100"/>
        <a:sy n="33" d="100"/>
      </p:scale>
      <p:origin x="0" y="2547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6924"/>
    </p:cViewPr>
  </p:sorterViewPr>
  <p:notesViewPr>
    <p:cSldViewPr>
      <p:cViewPr varScale="1">
        <p:scale>
          <a:sx n="82" d="100"/>
          <a:sy n="82" d="100"/>
        </p:scale>
        <p:origin x="-3132" y="-84"/>
      </p:cViewPr>
      <p:guideLst>
        <p:guide orient="horz" pos="2904"/>
        <p:guide pos="218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4820" cy="461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9" tIns="46154" rIns="92309" bIns="46154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r>
              <a:rPr lang="en-US" dirty="0"/>
              <a:t>MYPF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7775" y="0"/>
            <a:ext cx="3004820" cy="461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9" tIns="46154" rIns="92309" bIns="46154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88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57590"/>
            <a:ext cx="3004820" cy="461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9" tIns="46154" rIns="92309" bIns="46154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r>
              <a:rPr lang="en-US" dirty="0"/>
              <a:t>Chapter 9</a:t>
            </a:r>
          </a:p>
        </p:txBody>
      </p:sp>
      <p:sp>
        <p:nvSpPr>
          <p:cNvPr id="788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7775" y="8757590"/>
            <a:ext cx="3004820" cy="461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9" tIns="46154" rIns="92309" bIns="46154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C831016F-7D67-4F8B-994C-DD43028B5EC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4820" cy="461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9" tIns="46154" rIns="92309" bIns="46154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r>
              <a:rPr lang="en-US" dirty="0"/>
              <a:t>MYPF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27775" y="0"/>
            <a:ext cx="3004820" cy="461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9" tIns="46154" rIns="92309" bIns="46154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99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2050" y="692150"/>
            <a:ext cx="4610100" cy="3457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3420" y="4379595"/>
            <a:ext cx="5547360" cy="4149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9" tIns="46154" rIns="92309" bIns="4615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68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57590"/>
            <a:ext cx="3004820" cy="461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9" tIns="46154" rIns="92309" bIns="46154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r>
              <a:rPr lang="en-US" dirty="0"/>
              <a:t>Chapter 9</a:t>
            </a:r>
          </a:p>
        </p:txBody>
      </p:sp>
      <p:sp>
        <p:nvSpPr>
          <p:cNvPr id="768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7775" y="8757590"/>
            <a:ext cx="3004820" cy="461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9" tIns="46154" rIns="92309" bIns="46154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1E5DAF5B-3F77-4E12-9D6E-2B78634CEEB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2050" y="692150"/>
            <a:ext cx="4610100" cy="34575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MYPF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Chapter 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5DAF5B-3F77-4E12-9D6E-2B78634CEEBD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2050" y="692150"/>
            <a:ext cx="4610100" cy="34575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MYPF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Chapter 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5DAF5B-3F77-4E12-9D6E-2B78634CEEBD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2050" y="692150"/>
            <a:ext cx="4610100" cy="34575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MYPF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Chapter 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5DAF5B-3F77-4E12-9D6E-2B78634CEEBD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2050" y="692150"/>
            <a:ext cx="4610100" cy="34575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MYPF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Chapter 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5DAF5B-3F77-4E12-9D6E-2B78634CEEBD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2050" y="692150"/>
            <a:ext cx="4610100" cy="34575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MYPF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Chapter 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5DAF5B-3F77-4E12-9D6E-2B78634CEEBD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2050" y="692150"/>
            <a:ext cx="4610100" cy="34575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MYPF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Chapter 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5DAF5B-3F77-4E12-9D6E-2B78634CEEBD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382104-A66B-7FB0-4C8F-77DD362241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BB62AE2-ED77-C160-C144-608D37651A4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62050" y="692150"/>
            <a:ext cx="4610100" cy="345757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4FDD676-6034-518A-D8AA-3AE0F3FB2D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A28C4AB3-207A-337E-F2A4-48217EC5A6E4}"/>
              </a:ext>
            </a:extLst>
          </p:cNvPr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MYPF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F0F59D-BE33-C6BE-1B0A-BA7735535E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Chapter 9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862C4B-87B8-DABC-F8D2-B8F45CCEE1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5DAF5B-3F77-4E12-9D6E-2B78634CEEBD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33122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2050" y="692150"/>
            <a:ext cx="4610100" cy="34575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MYPF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Chapter 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5DAF5B-3F77-4E12-9D6E-2B78634CEEBD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93275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2050" y="692150"/>
            <a:ext cx="4610100" cy="34575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MYPF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Chapter 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5DAF5B-3F77-4E12-9D6E-2B78634CEEBD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2050" y="692150"/>
            <a:ext cx="4610100" cy="34575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MYPF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Chapter 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5DAF5B-3F77-4E12-9D6E-2B78634CEEBD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2050" y="692150"/>
            <a:ext cx="4610100" cy="34575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MYPF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Chapter 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5DAF5B-3F77-4E12-9D6E-2B78634CEEBD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2050" y="692150"/>
            <a:ext cx="4610100" cy="34575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MYPF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Chapter 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5DAF5B-3F77-4E12-9D6E-2B78634CEEBD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2050" y="692150"/>
            <a:ext cx="4610100" cy="34575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MYPF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Chapter 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5DAF5B-3F77-4E12-9D6E-2B78634CEEBD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2667000" y="3657600"/>
            <a:ext cx="5867400" cy="25146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rgbClr val="C9E9FF"/>
              </a:gs>
              <a:gs pos="100000">
                <a:schemeClr val="bg1"/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5486400" y="685800"/>
            <a:ext cx="3657600" cy="4572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9933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914401" y="1631950"/>
            <a:ext cx="8226425" cy="0"/>
          </a:xfrm>
          <a:prstGeom prst="line">
            <a:avLst/>
          </a:prstGeom>
          <a:noFill/>
          <a:ln w="38100">
            <a:solidFill>
              <a:srgbClr val="990099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1524000" y="1524000"/>
            <a:ext cx="4191000" cy="1524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800080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1447800" y="0"/>
            <a:ext cx="1219200" cy="2819400"/>
          </a:xfrm>
          <a:prstGeom prst="rect">
            <a:avLst/>
          </a:prstGeom>
          <a:gradFill rotWithShape="1">
            <a:gsLst>
              <a:gs pos="0">
                <a:srgbClr val="75C7FF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0" y="685800"/>
            <a:ext cx="3657600" cy="457200"/>
          </a:xfrm>
          <a:prstGeom prst="rect">
            <a:avLst/>
          </a:pr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lIns="182880" anchor="ctr"/>
          <a:lstStyle/>
          <a:p>
            <a:pPr>
              <a:defRPr/>
            </a:pPr>
            <a:r>
              <a:rPr lang="en-US" sz="2400" dirty="0"/>
              <a:t>Chapter</a:t>
            </a:r>
          </a:p>
        </p:txBody>
      </p:sp>
      <p:sp>
        <p:nvSpPr>
          <p:cNvPr id="11" name="Line 9"/>
          <p:cNvSpPr>
            <a:spLocks noChangeShapeType="1"/>
          </p:cNvSpPr>
          <p:nvPr/>
        </p:nvSpPr>
        <p:spPr bwMode="auto">
          <a:xfrm>
            <a:off x="8610600" y="381000"/>
            <a:ext cx="0" cy="4191000"/>
          </a:xfrm>
          <a:prstGeom prst="line">
            <a:avLst/>
          </a:prstGeom>
          <a:noFill/>
          <a:ln w="38100">
            <a:solidFill>
              <a:srgbClr val="EA0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2667000" y="1600200"/>
            <a:ext cx="5943600" cy="2057400"/>
          </a:xfrm>
          <a:prstGeom prst="rect">
            <a:avLst/>
          </a:prstGeom>
          <a:solidFill>
            <a:srgbClr val="EA0000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81932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812925" y="3886200"/>
            <a:ext cx="6797675" cy="22860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1934" name="Rectangle 14"/>
          <p:cNvSpPr>
            <a:spLocks noGrp="1" noChangeArrowheads="1"/>
          </p:cNvSpPr>
          <p:nvPr>
            <p:ph type="ctrTitle"/>
          </p:nvPr>
        </p:nvSpPr>
        <p:spPr>
          <a:xfrm>
            <a:off x="2667000" y="1600200"/>
            <a:ext cx="5943600" cy="2057400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Times New Roman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001000" y="6381750"/>
            <a:ext cx="10668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SLIDE </a:t>
            </a:r>
            <a:fld id="{812AAFF8-0C10-478E-A0DD-3379C33CFF2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8001000" y="6019800"/>
            <a:ext cx="12192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Chapter 9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001000" y="6381750"/>
            <a:ext cx="10668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SLIDE </a:t>
            </a:r>
            <a:fld id="{5F440B5F-EA69-4DF2-9FEA-6C61FBBCBA4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8001000" y="6019800"/>
            <a:ext cx="12192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Chapter 9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685801" y="1828801"/>
            <a:ext cx="3924300" cy="4297363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62501" y="1828801"/>
            <a:ext cx="3924300" cy="42973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001000" y="6381750"/>
            <a:ext cx="10668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SLIDE </a:t>
            </a:r>
            <a:fld id="{4919257F-2EF9-494D-B3A7-B073222C5A4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8001000" y="6019800"/>
            <a:ext cx="12192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Chapter 9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1" y="1828801"/>
            <a:ext cx="3924300" cy="4297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1" y="1828801"/>
            <a:ext cx="3924300" cy="4297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001000" y="6381750"/>
            <a:ext cx="10668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SLIDE </a:t>
            </a:r>
            <a:fld id="{7C5C9FCA-4A50-4DB6-846E-3C415B3DEC2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8001000" y="6019800"/>
            <a:ext cx="12192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Chapter 9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001000" y="6381750"/>
            <a:ext cx="10668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SLIDE </a:t>
            </a:r>
            <a:fld id="{98182C7A-0A6B-441C-9EA8-F656C71B3AF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8001000" y="6019800"/>
            <a:ext cx="12192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Chapter 9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001000" y="6381750"/>
            <a:ext cx="10668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SLIDE </a:t>
            </a:r>
            <a:fld id="{1ADEAAD7-9B04-428D-ADDA-17B7B3BD954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8001000" y="6019800"/>
            <a:ext cx="12192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Chapter 9</a:t>
            </a:r>
          </a:p>
        </p:txBody>
      </p:sp>
    </p:spTree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Oval 2"/>
          <p:cNvSpPr>
            <a:spLocks noChangeAspect="1" noChangeArrowheads="1"/>
          </p:cNvSpPr>
          <p:nvPr/>
        </p:nvSpPr>
        <p:spPr bwMode="auto">
          <a:xfrm>
            <a:off x="304800" y="0"/>
            <a:ext cx="3352800" cy="3352800"/>
          </a:xfrm>
          <a:prstGeom prst="ellipse">
            <a:avLst/>
          </a:prstGeom>
          <a:gradFill rotWithShape="1">
            <a:gsLst>
              <a:gs pos="0">
                <a:srgbClr val="CDEBFF"/>
              </a:gs>
              <a:gs pos="100000">
                <a:srgbClr val="CDEBFF">
                  <a:gamma/>
                  <a:tint val="0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80899" name="Rectangle 3"/>
          <p:cNvSpPr>
            <a:spLocks noChangeArrowheads="1"/>
          </p:cNvSpPr>
          <p:nvPr/>
        </p:nvSpPr>
        <p:spPr bwMode="auto">
          <a:xfrm>
            <a:off x="6781800" y="228600"/>
            <a:ext cx="2362200" cy="4572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007DBC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80901" name="Rectangle 5"/>
          <p:cNvSpPr>
            <a:spLocks noChangeArrowheads="1"/>
          </p:cNvSpPr>
          <p:nvPr/>
        </p:nvSpPr>
        <p:spPr bwMode="auto">
          <a:xfrm>
            <a:off x="0" y="3659188"/>
            <a:ext cx="685800" cy="274161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75C7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80902" name="Line 6"/>
          <p:cNvSpPr>
            <a:spLocks noChangeShapeType="1"/>
          </p:cNvSpPr>
          <p:nvPr/>
        </p:nvSpPr>
        <p:spPr bwMode="auto">
          <a:xfrm>
            <a:off x="8763000" y="1"/>
            <a:ext cx="0" cy="2741613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80903" name="Rectangle 7"/>
          <p:cNvSpPr>
            <a:spLocks noChangeArrowheads="1"/>
          </p:cNvSpPr>
          <p:nvPr/>
        </p:nvSpPr>
        <p:spPr bwMode="auto">
          <a:xfrm>
            <a:off x="0" y="0"/>
            <a:ext cx="457200" cy="1600200"/>
          </a:xfrm>
          <a:prstGeom prst="rect">
            <a:avLst/>
          </a:pr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80906" name="Rectangle 10"/>
          <p:cNvSpPr>
            <a:spLocks noChangeArrowheads="1"/>
          </p:cNvSpPr>
          <p:nvPr/>
        </p:nvSpPr>
        <p:spPr bwMode="auto">
          <a:xfrm>
            <a:off x="7315200" y="685800"/>
            <a:ext cx="1828800" cy="1524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folHlink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80907" name="Line 11"/>
          <p:cNvSpPr>
            <a:spLocks noChangeShapeType="1"/>
          </p:cNvSpPr>
          <p:nvPr/>
        </p:nvSpPr>
        <p:spPr bwMode="auto">
          <a:xfrm>
            <a:off x="457200" y="3810001"/>
            <a:ext cx="0" cy="2741613"/>
          </a:xfrm>
          <a:prstGeom prst="line">
            <a:avLst/>
          </a:prstGeom>
          <a:noFill/>
          <a:ln w="38100">
            <a:solidFill>
              <a:srgbClr val="336699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036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52400"/>
            <a:ext cx="8229600" cy="1096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0909" name="Rectangle 1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524001"/>
            <a:ext cx="8001000" cy="460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65" r:id="rId2"/>
    <p:sldLayoutId id="2147483666" r:id="rId3"/>
    <p:sldLayoutId id="214748367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</p:sldLayoutIdLst>
  <p:transition>
    <p:wipe dir="r"/>
  </p:transition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800080"/>
        </a:buClr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800080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800080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800080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800080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800080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800080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EB0566-1B4F-BE2A-1D8D-E31350BD9B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Checking Account Basics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C7315A-0168-403E-F8F1-2AF875AD94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Objectives:</a:t>
            </a:r>
          </a:p>
          <a:p>
            <a:pPr lvl="1"/>
            <a:r>
              <a:rPr lang="en-US" dirty="0"/>
              <a:t>Learn to complete Deposit Slips, Endorsements, and Checks</a:t>
            </a:r>
          </a:p>
          <a:p>
            <a:pPr lvl="1"/>
            <a:r>
              <a:rPr lang="en-US" dirty="0"/>
              <a:t>Learn How to Reconcile a Bank statement</a:t>
            </a:r>
          </a:p>
          <a:p>
            <a:pPr lvl="1"/>
            <a:r>
              <a:rPr lang="en-US" dirty="0"/>
              <a:t>Complete Checking Simulation (Jan – June)</a:t>
            </a:r>
          </a:p>
        </p:txBody>
      </p:sp>
    </p:spTree>
    <p:extLst>
      <p:ext uri="{BB962C8B-B14F-4D97-AF65-F5344CB8AC3E}">
        <p14:creationId xmlns:p14="http://schemas.microsoft.com/office/powerpoint/2010/main" val="4131250899"/>
      </p:ext>
    </p:extLst>
  </p:cSld>
  <p:clrMapOvr>
    <a:masterClrMapping/>
  </p:clrMapOvr>
  <p:transition>
    <p:wipe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Special Endorsement</a:t>
            </a:r>
          </a:p>
        </p:txBody>
      </p:sp>
      <p:sp>
        <p:nvSpPr>
          <p:cNvPr id="1843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1"/>
            <a:ext cx="8001000" cy="4906964"/>
          </a:xfrm>
        </p:spPr>
        <p:txBody>
          <a:bodyPr/>
          <a:lstStyle/>
          <a:p>
            <a:pPr eaLnBrk="1" hangingPunct="1"/>
            <a:r>
              <a:rPr lang="en-US" dirty="0"/>
              <a:t>A </a:t>
            </a:r>
            <a:r>
              <a:rPr lang="en-US" b="1" dirty="0">
                <a:solidFill>
                  <a:schemeClr val="hlink"/>
                </a:solidFill>
              </a:rPr>
              <a:t>special endorsement</a:t>
            </a:r>
            <a:r>
              <a:rPr lang="en-US" dirty="0"/>
              <a:t>, or an endorsement in full, is an endorsement that transfers the right to cash the check to someone else.</a:t>
            </a:r>
          </a:p>
          <a:p>
            <a:pPr lvl="1" eaLnBrk="1" hangingPunct="1"/>
            <a:r>
              <a:rPr lang="en-US" dirty="0"/>
              <a:t>Cassie Vetter receives a check for $40 but she owes her brother $40.  So she signs the ownership over to her brother Rich Johnson</a:t>
            </a:r>
          </a:p>
          <a:p>
            <a:pPr lvl="1" eaLnBrk="1" hangingPunct="1"/>
            <a:r>
              <a:rPr lang="en-US" dirty="0"/>
              <a:t>Starts with “Pay to the Order of”, followed by the new payee, followed by the old payee’s name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2794000" y="3960812"/>
            <a:ext cx="3556000" cy="2287588"/>
            <a:chOff x="2794000" y="3838575"/>
            <a:chExt cx="3556000" cy="2287588"/>
          </a:xfrm>
        </p:grpSpPr>
        <p:pic>
          <p:nvPicPr>
            <p:cNvPr id="12" name="Picture 4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794000" y="3838575"/>
              <a:ext cx="3556000" cy="22875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13" name="Straight Connector 12"/>
            <p:cNvCxnSpPr/>
            <p:nvPr/>
          </p:nvCxnSpPr>
          <p:spPr>
            <a:xfrm>
              <a:off x="2819400" y="4572000"/>
              <a:ext cx="3505200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2819400" y="5181600"/>
              <a:ext cx="3505200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2819400" y="4876800"/>
              <a:ext cx="3505200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pic>
          <p:nvPicPr>
            <p:cNvPr id="16" name="Picture 4"/>
            <p:cNvPicPr>
              <a:picLocks noChangeAspect="1" noChangeArrowheads="1"/>
            </p:cNvPicPr>
            <p:nvPr/>
          </p:nvPicPr>
          <p:blipFill>
            <a:blip r:embed="rId3" cstate="print"/>
            <a:srcRect t="28730" r="3571" b="54615"/>
            <a:stretch>
              <a:fillRect/>
            </a:stretch>
          </p:blipFill>
          <p:spPr bwMode="auto">
            <a:xfrm>
              <a:off x="2819400" y="3886200"/>
              <a:ext cx="3429000" cy="381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130483111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84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84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84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7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Restrictive Endorsement</a:t>
            </a:r>
          </a:p>
        </p:txBody>
      </p:sp>
      <p:sp>
        <p:nvSpPr>
          <p:cNvPr id="1946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1"/>
            <a:ext cx="8001000" cy="4906964"/>
          </a:xfrm>
        </p:spPr>
        <p:txBody>
          <a:bodyPr/>
          <a:lstStyle/>
          <a:p>
            <a:pPr eaLnBrk="1" hangingPunct="1"/>
            <a:r>
              <a:rPr lang="en-US" dirty="0"/>
              <a:t>A </a:t>
            </a:r>
            <a:r>
              <a:rPr lang="en-US" b="1" dirty="0">
                <a:solidFill>
                  <a:schemeClr val="hlink"/>
                </a:solidFill>
              </a:rPr>
              <a:t>restrictive endorsement</a:t>
            </a:r>
            <a:r>
              <a:rPr lang="en-US" dirty="0"/>
              <a:t> restricts or limits the use of a check.</a:t>
            </a:r>
          </a:p>
          <a:p>
            <a:pPr lvl="1" eaLnBrk="1" hangingPunct="1"/>
            <a:r>
              <a:rPr lang="en-US" dirty="0"/>
              <a:t>Usually used to restrict for deposit only</a:t>
            </a:r>
          </a:p>
          <a:p>
            <a:pPr lvl="1" eaLnBrk="1" hangingPunct="1"/>
            <a:r>
              <a:rPr lang="en-US" dirty="0"/>
              <a:t>Fill out as:  “For Deposit Only, the last 4 digits of the Account Number, and sign it. (should only do this when at the bank)</a:t>
            </a:r>
          </a:p>
          <a:p>
            <a:pPr lvl="2" eaLnBrk="1" hangingPunct="1"/>
            <a:r>
              <a:rPr lang="en-US" dirty="0"/>
              <a:t>Cassie Vetter banks at Gate City Bank and her account Number ends in 1234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2819400" y="4343400"/>
            <a:ext cx="3556000" cy="2287588"/>
            <a:chOff x="2794000" y="3838575"/>
            <a:chExt cx="3556000" cy="2287588"/>
          </a:xfrm>
        </p:grpSpPr>
        <p:pic>
          <p:nvPicPr>
            <p:cNvPr id="7" name="Picture 4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794000" y="3838575"/>
              <a:ext cx="3556000" cy="22875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8" name="Straight Connector 7"/>
            <p:cNvCxnSpPr/>
            <p:nvPr/>
          </p:nvCxnSpPr>
          <p:spPr>
            <a:xfrm>
              <a:off x="2819400" y="4572000"/>
              <a:ext cx="3505200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2819400" y="5181600"/>
              <a:ext cx="3505200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2819400" y="4876800"/>
              <a:ext cx="3505200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pic>
          <p:nvPicPr>
            <p:cNvPr id="11" name="Picture 4"/>
            <p:cNvPicPr>
              <a:picLocks noChangeAspect="1" noChangeArrowheads="1"/>
            </p:cNvPicPr>
            <p:nvPr/>
          </p:nvPicPr>
          <p:blipFill>
            <a:blip r:embed="rId3" cstate="print"/>
            <a:srcRect t="28730" r="3571" b="54615"/>
            <a:stretch>
              <a:fillRect/>
            </a:stretch>
          </p:blipFill>
          <p:spPr bwMode="auto">
            <a:xfrm>
              <a:off x="2819400" y="3886200"/>
              <a:ext cx="3429000" cy="381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3194903645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94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94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94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94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1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096962"/>
          </a:xfrm>
        </p:spPr>
        <p:txBody>
          <a:bodyPr/>
          <a:lstStyle/>
          <a:p>
            <a:r>
              <a:rPr lang="en-US" dirty="0"/>
              <a:t>Deposit Slip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E9A2FE08-9D6D-4E30-8724-13EDA866E975}"/>
              </a:ext>
            </a:extLst>
          </p:cNvPr>
          <p:cNvGrpSpPr/>
          <p:nvPr/>
        </p:nvGrpSpPr>
        <p:grpSpPr>
          <a:xfrm>
            <a:off x="838200" y="2046301"/>
            <a:ext cx="8305800" cy="3200400"/>
            <a:chOff x="685800" y="1981200"/>
            <a:chExt cx="8305800" cy="3200400"/>
          </a:xfrm>
        </p:grpSpPr>
        <p:sp>
          <p:nvSpPr>
            <p:cNvPr id="6" name="Rectangle 5"/>
            <p:cNvSpPr/>
            <p:nvPr/>
          </p:nvSpPr>
          <p:spPr>
            <a:xfrm>
              <a:off x="685800" y="1981200"/>
              <a:ext cx="8305800" cy="320040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990600" y="2209800"/>
              <a:ext cx="2895600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/>
                <a:t>Ardys Johnson</a:t>
              </a:r>
            </a:p>
            <a:p>
              <a:pPr algn="ctr"/>
              <a:r>
                <a:rPr lang="en-US" sz="1600" dirty="0"/>
                <a:t>Phone:  701-746-5555</a:t>
              </a:r>
            </a:p>
            <a:p>
              <a:pPr algn="ctr"/>
              <a:r>
                <a:rPr lang="en-US" sz="1600" dirty="0"/>
                <a:t>4567 West 17</a:t>
              </a:r>
              <a:r>
                <a:rPr lang="en-US" sz="1600" baseline="30000" dirty="0"/>
                <a:t>th</a:t>
              </a:r>
              <a:r>
                <a:rPr lang="en-US" sz="1600" dirty="0"/>
                <a:t> Ave</a:t>
              </a:r>
            </a:p>
            <a:p>
              <a:pPr algn="ctr"/>
              <a:r>
                <a:rPr lang="en-US" sz="1600" dirty="0"/>
                <a:t>Grand Forks, ND  58201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066800" y="3581401"/>
              <a:ext cx="5562600" cy="11387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Date:   </a:t>
              </a:r>
              <a:r>
                <a:rPr lang="en-US" u="sng" dirty="0"/>
                <a:t>                                                </a:t>
              </a:r>
              <a:r>
                <a:rPr lang="en-US" dirty="0"/>
                <a:t> 20  </a:t>
              </a:r>
              <a:r>
                <a:rPr lang="en-US" u="sng" dirty="0"/>
                <a:t>  </a:t>
              </a:r>
            </a:p>
            <a:p>
              <a:r>
                <a:rPr lang="en-US" u="sng" dirty="0"/>
                <a:t>  </a:t>
              </a:r>
              <a:endParaRPr lang="en-US" dirty="0"/>
            </a:p>
            <a:p>
              <a:pPr algn="ctr"/>
              <a:endParaRPr lang="en-US" u="sng" dirty="0"/>
            </a:p>
            <a:p>
              <a:r>
                <a:rPr lang="en-US" sz="1400" dirty="0"/>
                <a:t>      Sign here for less cash in Teller’s presence</a:t>
              </a:r>
            </a:p>
          </p:txBody>
        </p:sp>
      </p:grpSp>
      <p:cxnSp>
        <p:nvCxnSpPr>
          <p:cNvPr id="10" name="Straight Connector 9"/>
          <p:cNvCxnSpPr/>
          <p:nvPr/>
        </p:nvCxnSpPr>
        <p:spPr>
          <a:xfrm>
            <a:off x="1143000" y="4419600"/>
            <a:ext cx="42672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5943598" y="2348561"/>
          <a:ext cx="2819402" cy="2898140"/>
        </p:xfrm>
        <a:graphic>
          <a:graphicData uri="http://schemas.openxmlformats.org/drawingml/2006/table">
            <a:tbl>
              <a:tblPr lastRow="1" bandRow="1">
                <a:tableStyleId>{72833802-FEF1-4C79-8D5D-14CF1EAF98D9}</a:tableStyleId>
              </a:tblPr>
              <a:tblGrid>
                <a:gridCol w="7620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72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Cash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rowSpan="3">
                  <a:txBody>
                    <a:bodyPr/>
                    <a:lstStyle/>
                    <a:p>
                      <a:r>
                        <a:rPr lang="en-US" sz="1400" dirty="0"/>
                        <a:t>Checks</a:t>
                      </a:r>
                    </a:p>
                  </a:txBody>
                  <a:tcPr vert="vert27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Subtotal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8001"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Less Cash</a:t>
                      </a:r>
                      <a:r>
                        <a:rPr lang="en-US" sz="1400" baseline="0" dirty="0"/>
                        <a:t> Received</a:t>
                      </a:r>
                      <a:endParaRPr lang="en-US" sz="1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25780"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>
                              <a:lumMod val="95000"/>
                            </a:schemeClr>
                          </a:solidFill>
                        </a:rPr>
                        <a:t>Net Deposit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1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6210299" y="2016546"/>
            <a:ext cx="259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	     </a:t>
            </a:r>
            <a:r>
              <a:rPr lang="en-US" sz="1400" dirty="0"/>
              <a:t>Dollars   Cents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66800" y="1219201"/>
            <a:ext cx="7696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Deposit $50 in cash and checks 1225 for $150 and 1474 for $65.00. Endorse with a restrictive endorsement.  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990C01FD-3C9C-4EDF-906E-05BE98E319A6}"/>
              </a:ext>
            </a:extLst>
          </p:cNvPr>
          <p:cNvGrpSpPr/>
          <p:nvPr/>
        </p:nvGrpSpPr>
        <p:grpSpPr>
          <a:xfrm>
            <a:off x="878261" y="5334000"/>
            <a:ext cx="2398339" cy="1524000"/>
            <a:chOff x="5290121" y="5334000"/>
            <a:chExt cx="2398339" cy="1524000"/>
          </a:xfrm>
        </p:grpSpPr>
        <p:pic>
          <p:nvPicPr>
            <p:cNvPr id="12" name="Picture 4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290121" y="5334000"/>
              <a:ext cx="2398339" cy="152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5" name="Picture 4"/>
            <p:cNvPicPr>
              <a:picLocks noChangeAspect="1" noChangeArrowheads="1"/>
            </p:cNvPicPr>
            <p:nvPr/>
          </p:nvPicPr>
          <p:blipFill>
            <a:blip r:embed="rId3" cstate="print"/>
            <a:srcRect l="3177" t="5000" r="84114" b="75000"/>
            <a:stretch>
              <a:fillRect/>
            </a:stretch>
          </p:blipFill>
          <p:spPr bwMode="auto">
            <a:xfrm>
              <a:off x="5379334" y="5395674"/>
              <a:ext cx="2209800" cy="1219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1873589043"/>
      </p:ext>
    </p:extLst>
  </p:cSld>
  <p:clrMapOvr>
    <a:masterClrMapping/>
  </p:clrMapOvr>
  <p:transition>
    <p:wipe dir="r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096962"/>
          </a:xfrm>
        </p:spPr>
        <p:txBody>
          <a:bodyPr/>
          <a:lstStyle/>
          <a:p>
            <a:r>
              <a:rPr lang="en-US" dirty="0"/>
              <a:t>Deposit Slip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66800" y="1066800"/>
            <a:ext cx="7543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Deposit checks with #2421 for $150 and   3474 for $65.00.  Take $30 out in cash. Endorse both checks as restrictive</a:t>
            </a:r>
          </a:p>
        </p:txBody>
      </p:sp>
      <p:grpSp>
        <p:nvGrpSpPr>
          <p:cNvPr id="18" name="Group 17"/>
          <p:cNvGrpSpPr/>
          <p:nvPr/>
        </p:nvGrpSpPr>
        <p:grpSpPr>
          <a:xfrm>
            <a:off x="1143001" y="5334000"/>
            <a:ext cx="2398339" cy="1524000"/>
            <a:chOff x="1143000" y="5334000"/>
            <a:chExt cx="2398339" cy="1524000"/>
          </a:xfrm>
        </p:grpSpPr>
        <p:pic>
          <p:nvPicPr>
            <p:cNvPr id="12" name="Picture 4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143000" y="5334000"/>
              <a:ext cx="2398339" cy="152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6" name="Picture 4"/>
            <p:cNvPicPr>
              <a:picLocks noChangeAspect="1" noChangeArrowheads="1"/>
            </p:cNvPicPr>
            <p:nvPr/>
          </p:nvPicPr>
          <p:blipFill>
            <a:blip r:embed="rId3" cstate="print"/>
            <a:srcRect l="3177" t="5000" r="84114" b="75000"/>
            <a:stretch>
              <a:fillRect/>
            </a:stretch>
          </p:blipFill>
          <p:spPr bwMode="auto">
            <a:xfrm>
              <a:off x="1219200" y="5410200"/>
              <a:ext cx="2209800" cy="1219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19" name="Group 18"/>
          <p:cNvGrpSpPr/>
          <p:nvPr/>
        </p:nvGrpSpPr>
        <p:grpSpPr>
          <a:xfrm>
            <a:off x="3886200" y="5334001"/>
            <a:ext cx="2362200" cy="1501035"/>
            <a:chOff x="3886200" y="5334000"/>
            <a:chExt cx="2362200" cy="1501035"/>
          </a:xfrm>
        </p:grpSpPr>
        <p:pic>
          <p:nvPicPr>
            <p:cNvPr id="15" name="Picture 4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886200" y="5334000"/>
              <a:ext cx="2362200" cy="15010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7" name="Picture 4"/>
            <p:cNvPicPr>
              <a:picLocks noChangeAspect="1" noChangeArrowheads="1"/>
            </p:cNvPicPr>
            <p:nvPr/>
          </p:nvPicPr>
          <p:blipFill>
            <a:blip r:embed="rId3" cstate="print"/>
            <a:srcRect l="3177" t="5000" r="84114" b="75000"/>
            <a:stretch>
              <a:fillRect/>
            </a:stretch>
          </p:blipFill>
          <p:spPr bwMode="auto">
            <a:xfrm>
              <a:off x="3962400" y="5404336"/>
              <a:ext cx="2209800" cy="1219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113" name="Group 112">
            <a:extLst>
              <a:ext uri="{FF2B5EF4-FFF2-40B4-BE49-F238E27FC236}">
                <a16:creationId xmlns:a16="http://schemas.microsoft.com/office/drawing/2014/main" id="{DD8A7F0F-4AE1-4673-864E-B922F8057459}"/>
              </a:ext>
            </a:extLst>
          </p:cNvPr>
          <p:cNvGrpSpPr/>
          <p:nvPr/>
        </p:nvGrpSpPr>
        <p:grpSpPr>
          <a:xfrm>
            <a:off x="445889" y="1758544"/>
            <a:ext cx="8305800" cy="3200400"/>
            <a:chOff x="685800" y="1981200"/>
            <a:chExt cx="8305800" cy="3200400"/>
          </a:xfrm>
        </p:grpSpPr>
        <p:sp>
          <p:nvSpPr>
            <p:cNvPr id="114" name="Rectangle 113">
              <a:extLst>
                <a:ext uri="{FF2B5EF4-FFF2-40B4-BE49-F238E27FC236}">
                  <a16:creationId xmlns:a16="http://schemas.microsoft.com/office/drawing/2014/main" id="{4D50D503-D43D-40B2-BE52-0E0DC59A4D14}"/>
                </a:ext>
              </a:extLst>
            </p:cNvPr>
            <p:cNvSpPr/>
            <p:nvPr/>
          </p:nvSpPr>
          <p:spPr>
            <a:xfrm>
              <a:off x="685800" y="1981200"/>
              <a:ext cx="8305800" cy="320040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5" name="TextBox 114">
              <a:extLst>
                <a:ext uri="{FF2B5EF4-FFF2-40B4-BE49-F238E27FC236}">
                  <a16:creationId xmlns:a16="http://schemas.microsoft.com/office/drawing/2014/main" id="{0012AC34-3C77-4BBE-862C-48A2E3F6C44F}"/>
                </a:ext>
              </a:extLst>
            </p:cNvPr>
            <p:cNvSpPr txBox="1"/>
            <p:nvPr/>
          </p:nvSpPr>
          <p:spPr>
            <a:xfrm>
              <a:off x="990600" y="2209800"/>
              <a:ext cx="2895600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/>
                <a:t>Ardys Johnson</a:t>
              </a:r>
            </a:p>
            <a:p>
              <a:pPr algn="ctr"/>
              <a:r>
                <a:rPr lang="en-US" sz="1600" dirty="0"/>
                <a:t>Phone:  701-746-5555</a:t>
              </a:r>
            </a:p>
            <a:p>
              <a:pPr algn="ctr"/>
              <a:r>
                <a:rPr lang="en-US" sz="1600" dirty="0"/>
                <a:t>4567 West 17</a:t>
              </a:r>
              <a:r>
                <a:rPr lang="en-US" sz="1600" baseline="30000" dirty="0"/>
                <a:t>th</a:t>
              </a:r>
              <a:r>
                <a:rPr lang="en-US" sz="1600" dirty="0"/>
                <a:t> Ave</a:t>
              </a:r>
            </a:p>
            <a:p>
              <a:pPr algn="ctr"/>
              <a:r>
                <a:rPr lang="en-US" sz="1600" dirty="0"/>
                <a:t>Grand Forks, ND  58201</a:t>
              </a:r>
            </a:p>
          </p:txBody>
        </p:sp>
        <p:sp>
          <p:nvSpPr>
            <p:cNvPr id="116" name="TextBox 115">
              <a:extLst>
                <a:ext uri="{FF2B5EF4-FFF2-40B4-BE49-F238E27FC236}">
                  <a16:creationId xmlns:a16="http://schemas.microsoft.com/office/drawing/2014/main" id="{B166ACA8-71E7-46BA-807B-D6DCFDE00114}"/>
                </a:ext>
              </a:extLst>
            </p:cNvPr>
            <p:cNvSpPr txBox="1"/>
            <p:nvPr/>
          </p:nvSpPr>
          <p:spPr>
            <a:xfrm>
              <a:off x="1066800" y="3581401"/>
              <a:ext cx="5562600" cy="11387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Date:   </a:t>
              </a:r>
              <a:r>
                <a:rPr lang="en-US" u="sng" dirty="0"/>
                <a:t>                                                </a:t>
              </a:r>
              <a:r>
                <a:rPr lang="en-US" dirty="0"/>
                <a:t> 20  </a:t>
              </a:r>
              <a:r>
                <a:rPr lang="en-US" u="sng" dirty="0"/>
                <a:t>  </a:t>
              </a:r>
            </a:p>
            <a:p>
              <a:r>
                <a:rPr lang="en-US" u="sng" dirty="0"/>
                <a:t>  </a:t>
              </a:r>
              <a:endParaRPr lang="en-US" dirty="0"/>
            </a:p>
            <a:p>
              <a:pPr algn="ctr"/>
              <a:endParaRPr lang="en-US" u="sng" dirty="0"/>
            </a:p>
            <a:p>
              <a:r>
                <a:rPr lang="en-US" sz="1400" dirty="0"/>
                <a:t>      Sign here for less cash in Teller’s presence</a:t>
              </a:r>
            </a:p>
          </p:txBody>
        </p:sp>
      </p:grpSp>
      <p:graphicFrame>
        <p:nvGraphicFramePr>
          <p:cNvPr id="117" name="Table 116">
            <a:extLst>
              <a:ext uri="{FF2B5EF4-FFF2-40B4-BE49-F238E27FC236}">
                <a16:creationId xmlns:a16="http://schemas.microsoft.com/office/drawing/2014/main" id="{06255693-990B-415C-90BB-3F284468466A}"/>
              </a:ext>
            </a:extLst>
          </p:cNvPr>
          <p:cNvGraphicFramePr>
            <a:graphicFrameLocks noGrp="1"/>
          </p:cNvGraphicFramePr>
          <p:nvPr/>
        </p:nvGraphicFramePr>
        <p:xfrm>
          <a:off x="5551287" y="2060804"/>
          <a:ext cx="2819402" cy="2898140"/>
        </p:xfrm>
        <a:graphic>
          <a:graphicData uri="http://schemas.openxmlformats.org/drawingml/2006/table">
            <a:tbl>
              <a:tblPr lastRow="1" bandRow="1">
                <a:tableStyleId>{72833802-FEF1-4C79-8D5D-14CF1EAF98D9}</a:tableStyleId>
              </a:tblPr>
              <a:tblGrid>
                <a:gridCol w="7620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72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Cash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rowSpan="3">
                  <a:txBody>
                    <a:bodyPr/>
                    <a:lstStyle/>
                    <a:p>
                      <a:r>
                        <a:rPr lang="en-US" sz="1400" dirty="0"/>
                        <a:t>Checks</a:t>
                      </a:r>
                    </a:p>
                  </a:txBody>
                  <a:tcPr vert="vert27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Subtotal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8001"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Less Cash</a:t>
                      </a:r>
                      <a:r>
                        <a:rPr lang="en-US" sz="1400" baseline="0" dirty="0"/>
                        <a:t> Received</a:t>
                      </a:r>
                      <a:endParaRPr lang="en-US" sz="1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25780"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>
                              <a:lumMod val="95000"/>
                            </a:schemeClr>
                          </a:solidFill>
                        </a:rPr>
                        <a:t>Net Deposit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1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18" name="TextBox 117">
            <a:extLst>
              <a:ext uri="{FF2B5EF4-FFF2-40B4-BE49-F238E27FC236}">
                <a16:creationId xmlns:a16="http://schemas.microsoft.com/office/drawing/2014/main" id="{6205B20A-318A-49F8-93D9-C5E784DB747D}"/>
              </a:ext>
            </a:extLst>
          </p:cNvPr>
          <p:cNvSpPr txBox="1"/>
          <p:nvPr/>
        </p:nvSpPr>
        <p:spPr>
          <a:xfrm>
            <a:off x="5817988" y="1728789"/>
            <a:ext cx="259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	     </a:t>
            </a:r>
            <a:r>
              <a:rPr lang="en-US" sz="1400" dirty="0"/>
              <a:t>Dollars   Cents</a:t>
            </a:r>
          </a:p>
        </p:txBody>
      </p:sp>
    </p:spTree>
    <p:extLst>
      <p:ext uri="{BB962C8B-B14F-4D97-AF65-F5344CB8AC3E}">
        <p14:creationId xmlns:p14="http://schemas.microsoft.com/office/powerpoint/2010/main" val="1832416913"/>
      </p:ext>
    </p:extLst>
  </p:cSld>
  <p:clrMapOvr>
    <a:masterClrMapping/>
  </p:clrMapOvr>
  <p:transition>
    <p:wipe dir="r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Clr>
                <a:srgbClr val="800080"/>
              </a:buClr>
            </a:pPr>
            <a:r>
              <a:rPr lang="en-US" dirty="0"/>
              <a:t>Complete the endorsement worksheet.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304800" y="1143000"/>
            <a:ext cx="85344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304800" y="1295400"/>
            <a:ext cx="85344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30839466"/>
      </p:ext>
    </p:extLst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Checking Account Terms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Check</a:t>
            </a:r>
            <a:r>
              <a:rPr lang="en-US" dirty="0"/>
              <a:t> - a written order to a bank to pay the amount stated to the person or business named on it</a:t>
            </a:r>
          </a:p>
          <a:p>
            <a:r>
              <a:rPr lang="en-US" dirty="0">
                <a:solidFill>
                  <a:srgbClr val="FF0000"/>
                </a:solidFill>
              </a:rPr>
              <a:t>Deposit/Withdrawal slips</a:t>
            </a:r>
            <a:r>
              <a:rPr lang="en-US" dirty="0"/>
              <a:t> – used to deposit or withdraw </a:t>
            </a:r>
            <a:r>
              <a:rPr lang="en-US" b="1" u="sng" dirty="0"/>
              <a:t>cash</a:t>
            </a:r>
            <a:r>
              <a:rPr lang="en-US" dirty="0"/>
              <a:t> from account</a:t>
            </a:r>
          </a:p>
          <a:p>
            <a:r>
              <a:rPr lang="en-US" dirty="0">
                <a:solidFill>
                  <a:srgbClr val="FF0000"/>
                </a:solidFill>
              </a:rPr>
              <a:t>Endorsement</a:t>
            </a:r>
            <a:r>
              <a:rPr lang="en-US" dirty="0"/>
              <a:t> – sign back of checks you are cashing</a:t>
            </a:r>
          </a:p>
          <a:p>
            <a:r>
              <a:rPr lang="en-US" dirty="0">
                <a:solidFill>
                  <a:srgbClr val="FF0000"/>
                </a:solidFill>
              </a:rPr>
              <a:t>Check Register </a:t>
            </a:r>
            <a:r>
              <a:rPr lang="en-US" dirty="0"/>
              <a:t>- booklet used to record your checking account transactions</a:t>
            </a: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4945320"/>
      </p:ext>
    </p:extLst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6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505956"/>
          </a:xfrm>
        </p:spPr>
        <p:txBody>
          <a:bodyPr/>
          <a:lstStyle/>
          <a:p>
            <a:pPr eaLnBrk="1" hangingPunct="1"/>
            <a:r>
              <a:rPr lang="en-US" dirty="0"/>
              <a:t>At Bank - Make Deposit only</a:t>
            </a:r>
          </a:p>
        </p:txBody>
      </p:sp>
      <p:sp>
        <p:nvSpPr>
          <p:cNvPr id="13317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571500" y="707112"/>
            <a:ext cx="8001000" cy="4983163"/>
          </a:xfrm>
        </p:spPr>
        <p:txBody>
          <a:bodyPr/>
          <a:lstStyle/>
          <a:p>
            <a:pPr eaLnBrk="1" hangingPunct="1"/>
            <a:r>
              <a:rPr lang="en-US" dirty="0"/>
              <a:t>Deposit slip used to deposit money only</a:t>
            </a:r>
          </a:p>
          <a:p>
            <a:pPr lvl="1" eaLnBrk="1" hangingPunct="1"/>
            <a:r>
              <a:rPr lang="en-US" dirty="0"/>
              <a:t>Deposit slip found in back of a checkbook - Or get a Blank form at kiosks inside the bank</a:t>
            </a:r>
          </a:p>
          <a:p>
            <a:pPr lvl="1" eaLnBrk="1" hangingPunct="1"/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 had a rummage sale and deposited all the money:  $450.00 in cash, Check #1326 for $150, Check 11800 for $120  (just date it, no signature required</a:t>
            </a:r>
          </a:p>
          <a:p>
            <a:pPr lvl="1" eaLnBrk="1" hangingPunct="1"/>
            <a:r>
              <a:rPr lang="en-US" sz="1800" dirty="0">
                <a:latin typeface="Calibri" panose="020F0502020204030204" pitchFamily="34" charset="0"/>
                <a:cs typeface="Times New Roman" panose="02020603050405020304" pitchFamily="18" charset="0"/>
              </a:rPr>
              <a:t>Because no money withdrawn, no signature required, Just the date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74595" y="3251115"/>
            <a:ext cx="8305800" cy="3606885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838200" y="3657600"/>
            <a:ext cx="2895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Ardys Johnson</a:t>
            </a:r>
          </a:p>
          <a:p>
            <a:pPr algn="ctr"/>
            <a:r>
              <a:rPr lang="en-US" sz="1600" dirty="0"/>
              <a:t>Phone:  701-746-5555</a:t>
            </a:r>
          </a:p>
          <a:p>
            <a:pPr algn="ctr"/>
            <a:r>
              <a:rPr lang="en-US" sz="1600" dirty="0"/>
              <a:t>4567 West 17</a:t>
            </a:r>
            <a:r>
              <a:rPr lang="en-US" sz="1600" baseline="30000" dirty="0"/>
              <a:t>th</a:t>
            </a:r>
            <a:r>
              <a:rPr lang="en-US" sz="1600" dirty="0"/>
              <a:t> Ave</a:t>
            </a:r>
          </a:p>
          <a:p>
            <a:pPr algn="ctr"/>
            <a:r>
              <a:rPr lang="en-US" sz="1600" dirty="0"/>
              <a:t>Grand Forks, ND  58201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52500" y="5057840"/>
            <a:ext cx="55626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Date:   </a:t>
            </a:r>
            <a:r>
              <a:rPr lang="en-US" u="sng" dirty="0"/>
              <a:t>                                                </a:t>
            </a:r>
            <a:r>
              <a:rPr lang="en-US" dirty="0"/>
              <a:t> 20  </a:t>
            </a:r>
            <a:r>
              <a:rPr lang="en-US" u="sng" dirty="0"/>
              <a:t>  </a:t>
            </a:r>
          </a:p>
          <a:p>
            <a:r>
              <a:rPr lang="en-US" u="sng" dirty="0"/>
              <a:t>  </a:t>
            </a:r>
            <a:endParaRPr lang="en-US" dirty="0"/>
          </a:p>
          <a:p>
            <a:pPr algn="ctr"/>
            <a:endParaRPr lang="en-US" u="sng" dirty="0"/>
          </a:p>
          <a:p>
            <a:r>
              <a:rPr lang="en-US" sz="1400" dirty="0"/>
              <a:t>      Sign here for less cash in Teller’s presence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990600" y="5867400"/>
            <a:ext cx="42672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1216353"/>
              </p:ext>
            </p:extLst>
          </p:nvPr>
        </p:nvGraphicFramePr>
        <p:xfrm>
          <a:off x="5791199" y="3477756"/>
          <a:ext cx="2819402" cy="3378285"/>
        </p:xfrm>
        <a:graphic>
          <a:graphicData uri="http://schemas.openxmlformats.org/drawingml/2006/table">
            <a:tbl>
              <a:tblPr lastRow="1" bandRow="1">
                <a:tableStyleId>{72833802-FEF1-4C79-8D5D-14CF1EAF98D9}</a:tableStyleId>
              </a:tblPr>
              <a:tblGrid>
                <a:gridCol w="7620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72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61942"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Cash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1942">
                <a:tc rowSpan="3">
                  <a:txBody>
                    <a:bodyPr/>
                    <a:lstStyle/>
                    <a:p>
                      <a:r>
                        <a:rPr lang="en-US" sz="1400" dirty="0"/>
                        <a:t>Checks</a:t>
                      </a:r>
                    </a:p>
                  </a:txBody>
                  <a:tcPr vert="vert27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1942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1942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880"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/>
                        <a:t>Checks from Backside</a:t>
                      </a:r>
                      <a:endParaRPr lang="en-US" sz="1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2880"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Subtotal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137784080"/>
                  </a:ext>
                </a:extLst>
              </a:tr>
              <a:tr h="457200"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Less Cash</a:t>
                      </a:r>
                      <a:r>
                        <a:rPr lang="en-US" sz="1400" baseline="0" dirty="0"/>
                        <a:t> Received</a:t>
                      </a:r>
                      <a:endParaRPr lang="en-US" sz="1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3165"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>
                              <a:lumMod val="95000"/>
                            </a:schemeClr>
                          </a:solidFill>
                        </a:rPr>
                        <a:t>Net Deposit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1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6127173" y="3169493"/>
            <a:ext cx="259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	     </a:t>
            </a:r>
            <a:r>
              <a:rPr lang="en-US" sz="1400" dirty="0"/>
              <a:t>Dollars   Cents</a:t>
            </a:r>
          </a:p>
        </p:txBody>
      </p:sp>
    </p:spTree>
    <p:extLst>
      <p:ext uri="{BB962C8B-B14F-4D97-AF65-F5344CB8AC3E}">
        <p14:creationId xmlns:p14="http://schemas.microsoft.com/office/powerpoint/2010/main" val="401443166"/>
      </p:ext>
    </p:extLst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BFCE7A-65AB-B3A7-9372-CB6677009A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6">
            <a:extLst>
              <a:ext uri="{FF2B5EF4-FFF2-40B4-BE49-F238E27FC236}">
                <a16:creationId xmlns:a16="http://schemas.microsoft.com/office/drawing/2014/main" id="{4A52FDB3-717B-3D6E-435A-4A893B6FBB5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505956"/>
          </a:xfrm>
        </p:spPr>
        <p:txBody>
          <a:bodyPr/>
          <a:lstStyle/>
          <a:p>
            <a:pPr eaLnBrk="1" hangingPunct="1"/>
            <a:r>
              <a:rPr lang="en-US" dirty="0"/>
              <a:t>At Bank - Make Deposits</a:t>
            </a:r>
          </a:p>
        </p:txBody>
      </p:sp>
      <p:sp>
        <p:nvSpPr>
          <p:cNvPr id="13317" name="Rectangle 7">
            <a:extLst>
              <a:ext uri="{FF2B5EF4-FFF2-40B4-BE49-F238E27FC236}">
                <a16:creationId xmlns:a16="http://schemas.microsoft.com/office/drawing/2014/main" id="{48A95615-DFB9-3D60-F3B8-388AD163900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71500" y="707112"/>
            <a:ext cx="8001000" cy="4983163"/>
          </a:xfrm>
        </p:spPr>
        <p:txBody>
          <a:bodyPr/>
          <a:lstStyle/>
          <a:p>
            <a:pPr eaLnBrk="1" hangingPunct="1"/>
            <a:r>
              <a:rPr lang="en-US" dirty="0"/>
              <a:t>Deposit slip used to deposit or withdraw cash from account </a:t>
            </a:r>
          </a:p>
          <a:p>
            <a:pPr lvl="1" eaLnBrk="1" hangingPunct="1"/>
            <a:r>
              <a:rPr lang="en-US" dirty="0"/>
              <a:t>Found in back of a checkbook</a:t>
            </a:r>
          </a:p>
          <a:p>
            <a:pPr lvl="1" eaLnBrk="1" hangingPunct="1"/>
            <a:r>
              <a:rPr lang="en-US" dirty="0"/>
              <a:t>Or blank forms at kiosks in banks</a:t>
            </a:r>
          </a:p>
          <a:p>
            <a:pPr lvl="1" eaLnBrk="1" hangingPunct="1"/>
            <a:r>
              <a:rPr lang="en-US" dirty="0"/>
              <a:t>Check 1345 for $50, Check 1986 for $100</a:t>
            </a:r>
          </a:p>
          <a:p>
            <a:pPr lvl="1" eaLnBrk="1" hangingPunct="1"/>
            <a:r>
              <a:rPr lang="en-US" dirty="0"/>
              <a:t>If you want to keep cash you must sign it - keep $25.00 cash</a:t>
            </a:r>
          </a:p>
          <a:p>
            <a:pPr eaLnBrk="1" hangingPunct="1"/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A8F9772-B0E8-2537-54DE-372137D539DD}"/>
              </a:ext>
            </a:extLst>
          </p:cNvPr>
          <p:cNvSpPr/>
          <p:nvPr/>
        </p:nvSpPr>
        <p:spPr>
          <a:xfrm>
            <a:off x="374595" y="3304044"/>
            <a:ext cx="8305800" cy="370635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634D4B2-B363-E5DE-BAF5-7A1CFFD200D7}"/>
              </a:ext>
            </a:extLst>
          </p:cNvPr>
          <p:cNvSpPr txBox="1"/>
          <p:nvPr/>
        </p:nvSpPr>
        <p:spPr>
          <a:xfrm>
            <a:off x="838200" y="3962400"/>
            <a:ext cx="2895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Ardys Johnson</a:t>
            </a:r>
          </a:p>
          <a:p>
            <a:pPr algn="ctr"/>
            <a:r>
              <a:rPr lang="en-US" sz="1600" dirty="0"/>
              <a:t>Phone:  701-746-5555</a:t>
            </a:r>
          </a:p>
          <a:p>
            <a:pPr algn="ctr"/>
            <a:r>
              <a:rPr lang="en-US" sz="1600" dirty="0"/>
              <a:t>4567 West 17</a:t>
            </a:r>
            <a:r>
              <a:rPr lang="en-US" sz="1600" baseline="30000" dirty="0"/>
              <a:t>th</a:t>
            </a:r>
            <a:r>
              <a:rPr lang="en-US" sz="1600" dirty="0"/>
              <a:t> Ave</a:t>
            </a:r>
          </a:p>
          <a:p>
            <a:pPr algn="ctr"/>
            <a:r>
              <a:rPr lang="en-US" sz="1600" dirty="0"/>
              <a:t>Grand Forks, ND  58201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DAC1B90-8FAC-FD1C-CB55-F53D02F59051}"/>
              </a:ext>
            </a:extLst>
          </p:cNvPr>
          <p:cNvSpPr txBox="1"/>
          <p:nvPr/>
        </p:nvSpPr>
        <p:spPr>
          <a:xfrm>
            <a:off x="952500" y="5116898"/>
            <a:ext cx="55626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Date:   </a:t>
            </a:r>
            <a:r>
              <a:rPr lang="en-US" u="sng" dirty="0"/>
              <a:t>                                                </a:t>
            </a:r>
            <a:r>
              <a:rPr lang="en-US" dirty="0"/>
              <a:t> 20  </a:t>
            </a:r>
            <a:r>
              <a:rPr lang="en-US" u="sng" dirty="0"/>
              <a:t>  </a:t>
            </a:r>
          </a:p>
          <a:p>
            <a:r>
              <a:rPr lang="en-US" u="sng" dirty="0"/>
              <a:t>  </a:t>
            </a:r>
            <a:endParaRPr lang="en-US" dirty="0"/>
          </a:p>
          <a:p>
            <a:pPr algn="ctr"/>
            <a:endParaRPr lang="en-US" u="sng" dirty="0"/>
          </a:p>
          <a:p>
            <a:r>
              <a:rPr lang="en-US" sz="1400" dirty="0"/>
              <a:t>      Sign here for less cash in Teller’s presence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780C270-6799-3FCB-39AF-74634765141C}"/>
              </a:ext>
            </a:extLst>
          </p:cNvPr>
          <p:cNvCxnSpPr/>
          <p:nvPr/>
        </p:nvCxnSpPr>
        <p:spPr>
          <a:xfrm>
            <a:off x="990600" y="5867400"/>
            <a:ext cx="42672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13809440-013A-FACD-267E-8DB691407A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9597373"/>
              </p:ext>
            </p:extLst>
          </p:nvPr>
        </p:nvGraphicFramePr>
        <p:xfrm>
          <a:off x="5791199" y="3352800"/>
          <a:ext cx="2819402" cy="3378285"/>
        </p:xfrm>
        <a:graphic>
          <a:graphicData uri="http://schemas.openxmlformats.org/drawingml/2006/table">
            <a:tbl>
              <a:tblPr lastRow="1" bandRow="1">
                <a:tableStyleId>{72833802-FEF1-4C79-8D5D-14CF1EAF98D9}</a:tableStyleId>
              </a:tblPr>
              <a:tblGrid>
                <a:gridCol w="7620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72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61942"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Cash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1942">
                <a:tc rowSpan="3">
                  <a:txBody>
                    <a:bodyPr/>
                    <a:lstStyle/>
                    <a:p>
                      <a:r>
                        <a:rPr lang="en-US" sz="1400" dirty="0"/>
                        <a:t>Checks</a:t>
                      </a:r>
                    </a:p>
                  </a:txBody>
                  <a:tcPr vert="vert27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1942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1942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880"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Total from other side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2880"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Subtotal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942562792"/>
                  </a:ext>
                </a:extLst>
              </a:tr>
              <a:tr h="457200"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Less Cash </a:t>
                      </a:r>
                      <a:r>
                        <a:rPr lang="en-US" sz="1400" baseline="0" dirty="0"/>
                        <a:t>Received</a:t>
                      </a:r>
                      <a:endParaRPr lang="en-US" sz="1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3165"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>
                              <a:lumMod val="95000"/>
                            </a:schemeClr>
                          </a:solidFill>
                        </a:rPr>
                        <a:t>Net Deposit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1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12639ECF-5C18-F171-F6C2-764B3FE1E586}"/>
              </a:ext>
            </a:extLst>
          </p:cNvPr>
          <p:cNvSpPr txBox="1"/>
          <p:nvPr/>
        </p:nvSpPr>
        <p:spPr>
          <a:xfrm>
            <a:off x="6096000" y="2971182"/>
            <a:ext cx="259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	     </a:t>
            </a:r>
            <a:r>
              <a:rPr lang="en-US" sz="1400" dirty="0"/>
              <a:t>Dollars   Cents</a:t>
            </a:r>
          </a:p>
        </p:txBody>
      </p:sp>
    </p:spTree>
    <p:extLst>
      <p:ext uri="{BB962C8B-B14F-4D97-AF65-F5344CB8AC3E}">
        <p14:creationId xmlns:p14="http://schemas.microsoft.com/office/powerpoint/2010/main" val="3624653902"/>
      </p:ext>
    </p:extLst>
  </p:cSld>
  <p:clrMapOvr>
    <a:masterClrMapping/>
  </p:clrMapOvr>
  <p:transition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Parts of a Check</a:t>
            </a:r>
          </a:p>
        </p:txBody>
      </p:sp>
      <p:grpSp>
        <p:nvGrpSpPr>
          <p:cNvPr id="12293" name="Group 19"/>
          <p:cNvGrpSpPr>
            <a:grpSpLocks noChangeAspect="1"/>
          </p:cNvGrpSpPr>
          <p:nvPr/>
        </p:nvGrpSpPr>
        <p:grpSpPr bwMode="auto">
          <a:xfrm>
            <a:off x="762000" y="1828800"/>
            <a:ext cx="7313613" cy="3251200"/>
            <a:chOff x="480" y="1008"/>
            <a:chExt cx="5182" cy="2304"/>
          </a:xfrm>
        </p:grpSpPr>
        <p:pic>
          <p:nvPicPr>
            <p:cNvPr id="12304" name="Picture 8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80" y="1008"/>
              <a:ext cx="5182" cy="2304"/>
            </a:xfrm>
            <a:prstGeom prst="rect">
              <a:avLst/>
            </a:prstGeom>
            <a:noFill/>
            <a:ln w="9525">
              <a:solidFill>
                <a:schemeClr val="accent1"/>
              </a:solidFill>
              <a:miter lim="800000"/>
              <a:headEnd/>
              <a:tailEnd/>
            </a:ln>
          </p:spPr>
        </p:pic>
        <p:sp>
          <p:nvSpPr>
            <p:cNvPr id="12305" name="Oval 9"/>
            <p:cNvSpPr>
              <a:spLocks noChangeAspect="1" noChangeArrowheads="1"/>
            </p:cNvSpPr>
            <p:nvPr/>
          </p:nvSpPr>
          <p:spPr bwMode="auto">
            <a:xfrm>
              <a:off x="3129" y="2632"/>
              <a:ext cx="173" cy="173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2306" name="Oval 10"/>
            <p:cNvSpPr>
              <a:spLocks noChangeAspect="1" noChangeArrowheads="1"/>
            </p:cNvSpPr>
            <p:nvPr/>
          </p:nvSpPr>
          <p:spPr bwMode="auto">
            <a:xfrm>
              <a:off x="699" y="2040"/>
              <a:ext cx="173" cy="173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2307" name="Oval 11"/>
            <p:cNvSpPr>
              <a:spLocks noChangeAspect="1" noChangeArrowheads="1"/>
            </p:cNvSpPr>
            <p:nvPr/>
          </p:nvSpPr>
          <p:spPr bwMode="auto">
            <a:xfrm>
              <a:off x="700" y="1621"/>
              <a:ext cx="173" cy="173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2308" name="Oval 12"/>
            <p:cNvSpPr>
              <a:spLocks noChangeAspect="1" noChangeArrowheads="1"/>
            </p:cNvSpPr>
            <p:nvPr/>
          </p:nvSpPr>
          <p:spPr bwMode="auto">
            <a:xfrm>
              <a:off x="1440" y="1248"/>
              <a:ext cx="173" cy="173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2309" name="Oval 13"/>
            <p:cNvSpPr>
              <a:spLocks noChangeAspect="1" noChangeArrowheads="1"/>
            </p:cNvSpPr>
            <p:nvPr/>
          </p:nvSpPr>
          <p:spPr bwMode="auto">
            <a:xfrm>
              <a:off x="3303" y="1420"/>
              <a:ext cx="173" cy="173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2310" name="Oval 14"/>
            <p:cNvSpPr>
              <a:spLocks noChangeAspect="1" noChangeArrowheads="1"/>
            </p:cNvSpPr>
            <p:nvPr/>
          </p:nvSpPr>
          <p:spPr bwMode="auto">
            <a:xfrm>
              <a:off x="4395" y="1698"/>
              <a:ext cx="161" cy="161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2311" name="Oval 15"/>
            <p:cNvSpPr>
              <a:spLocks noChangeAspect="1" noChangeArrowheads="1"/>
            </p:cNvSpPr>
            <p:nvPr/>
          </p:nvSpPr>
          <p:spPr bwMode="auto">
            <a:xfrm>
              <a:off x="4809" y="1179"/>
              <a:ext cx="173" cy="173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2312" name="Oval 16"/>
            <p:cNvSpPr>
              <a:spLocks noChangeAspect="1" noChangeArrowheads="1"/>
            </p:cNvSpPr>
            <p:nvPr/>
          </p:nvSpPr>
          <p:spPr bwMode="auto">
            <a:xfrm>
              <a:off x="4923" y="1419"/>
              <a:ext cx="173" cy="173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2313" name="Oval 17"/>
            <p:cNvSpPr>
              <a:spLocks noChangeAspect="1" noChangeArrowheads="1"/>
            </p:cNvSpPr>
            <p:nvPr/>
          </p:nvSpPr>
          <p:spPr bwMode="auto">
            <a:xfrm>
              <a:off x="663" y="2958"/>
              <a:ext cx="155" cy="155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2314" name="Oval 18"/>
            <p:cNvSpPr>
              <a:spLocks noChangeAspect="1" noChangeArrowheads="1"/>
            </p:cNvSpPr>
            <p:nvPr/>
          </p:nvSpPr>
          <p:spPr bwMode="auto">
            <a:xfrm>
              <a:off x="702" y="2640"/>
              <a:ext cx="173" cy="173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</p:grpSp>
      <p:sp>
        <p:nvSpPr>
          <p:cNvPr id="18452" name="Text Box 20"/>
          <p:cNvSpPr txBox="1">
            <a:spLocks noChangeArrowheads="1"/>
          </p:cNvSpPr>
          <p:nvPr/>
        </p:nvSpPr>
        <p:spPr bwMode="auto">
          <a:xfrm>
            <a:off x="6096001" y="1747839"/>
            <a:ext cx="1005403" cy="646331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Check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Number</a:t>
            </a:r>
          </a:p>
        </p:txBody>
      </p:sp>
      <p:sp>
        <p:nvSpPr>
          <p:cNvPr id="18453" name="Text Box 21"/>
          <p:cNvSpPr txBox="1">
            <a:spLocks noChangeArrowheads="1"/>
          </p:cNvSpPr>
          <p:nvPr/>
        </p:nvSpPr>
        <p:spPr bwMode="auto">
          <a:xfrm>
            <a:off x="7543801" y="2514601"/>
            <a:ext cx="1518429" cy="369332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ABA Number</a:t>
            </a:r>
          </a:p>
        </p:txBody>
      </p:sp>
      <p:sp>
        <p:nvSpPr>
          <p:cNvPr id="18454" name="Text Box 22"/>
          <p:cNvSpPr txBox="1">
            <a:spLocks noChangeArrowheads="1"/>
          </p:cNvSpPr>
          <p:nvPr/>
        </p:nvSpPr>
        <p:spPr bwMode="auto">
          <a:xfrm>
            <a:off x="228600" y="2101851"/>
            <a:ext cx="2189638" cy="646331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Maker’s Name and 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Address</a:t>
            </a:r>
          </a:p>
        </p:txBody>
      </p:sp>
      <p:sp>
        <p:nvSpPr>
          <p:cNvPr id="18455" name="Text Box 23"/>
          <p:cNvSpPr txBox="1">
            <a:spLocks noChangeArrowheads="1"/>
          </p:cNvSpPr>
          <p:nvPr/>
        </p:nvSpPr>
        <p:spPr bwMode="auto">
          <a:xfrm>
            <a:off x="4572001" y="2438401"/>
            <a:ext cx="671979" cy="369332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Date</a:t>
            </a:r>
          </a:p>
        </p:txBody>
      </p:sp>
      <p:sp>
        <p:nvSpPr>
          <p:cNvPr id="18456" name="Text Box 24"/>
          <p:cNvSpPr txBox="1">
            <a:spLocks noChangeArrowheads="1"/>
          </p:cNvSpPr>
          <p:nvPr/>
        </p:nvSpPr>
        <p:spPr bwMode="auto">
          <a:xfrm>
            <a:off x="2895601" y="2909888"/>
            <a:ext cx="838691" cy="369332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Payee</a:t>
            </a:r>
          </a:p>
        </p:txBody>
      </p:sp>
      <p:sp>
        <p:nvSpPr>
          <p:cNvPr id="18457" name="Text Box 25"/>
          <p:cNvSpPr txBox="1">
            <a:spLocks noChangeArrowheads="1"/>
          </p:cNvSpPr>
          <p:nvPr/>
        </p:nvSpPr>
        <p:spPr bwMode="auto">
          <a:xfrm>
            <a:off x="7162800" y="2909888"/>
            <a:ext cx="1890326" cy="369332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Numeric Amount</a:t>
            </a:r>
          </a:p>
        </p:txBody>
      </p:sp>
      <p:sp>
        <p:nvSpPr>
          <p:cNvPr id="18458" name="Text Box 26"/>
          <p:cNvSpPr txBox="1">
            <a:spLocks noChangeArrowheads="1"/>
          </p:cNvSpPr>
          <p:nvPr/>
        </p:nvSpPr>
        <p:spPr bwMode="auto">
          <a:xfrm>
            <a:off x="228601" y="3276601"/>
            <a:ext cx="979755" cy="646331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Written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Amount</a:t>
            </a:r>
          </a:p>
        </p:txBody>
      </p:sp>
      <p:sp>
        <p:nvSpPr>
          <p:cNvPr id="18459" name="Text Box 27"/>
          <p:cNvSpPr txBox="1">
            <a:spLocks noChangeArrowheads="1"/>
          </p:cNvSpPr>
          <p:nvPr/>
        </p:nvSpPr>
        <p:spPr bwMode="auto">
          <a:xfrm>
            <a:off x="6934200" y="4267201"/>
            <a:ext cx="1172116" cy="369332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Signature</a:t>
            </a:r>
          </a:p>
        </p:txBody>
      </p:sp>
      <p:sp>
        <p:nvSpPr>
          <p:cNvPr id="18460" name="Text Box 28"/>
          <p:cNvSpPr txBox="1">
            <a:spLocks noChangeArrowheads="1"/>
          </p:cNvSpPr>
          <p:nvPr/>
        </p:nvSpPr>
        <p:spPr bwMode="auto">
          <a:xfrm>
            <a:off x="1276349" y="4800600"/>
            <a:ext cx="4198650" cy="369332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Routing Numbers and Account Number</a:t>
            </a:r>
          </a:p>
        </p:txBody>
      </p:sp>
      <p:sp>
        <p:nvSpPr>
          <p:cNvPr id="18461" name="Text Box 29"/>
          <p:cNvSpPr txBox="1">
            <a:spLocks noChangeArrowheads="1"/>
          </p:cNvSpPr>
          <p:nvPr/>
        </p:nvSpPr>
        <p:spPr bwMode="auto">
          <a:xfrm>
            <a:off x="228601" y="4267201"/>
            <a:ext cx="825867" cy="369332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Memo</a:t>
            </a:r>
          </a:p>
        </p:txBody>
      </p:sp>
    </p:spTree>
    <p:extLst>
      <p:ext uri="{BB962C8B-B14F-4D97-AF65-F5344CB8AC3E}">
        <p14:creationId xmlns:p14="http://schemas.microsoft.com/office/powerpoint/2010/main" val="3614736802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45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84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84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845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845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845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845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845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846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846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52" grpId="0" animBg="1"/>
      <p:bldP spid="18453" grpId="0" animBg="1"/>
      <p:bldP spid="18454" grpId="0" animBg="1"/>
      <p:bldP spid="18455" grpId="0" animBg="1"/>
      <p:bldP spid="18456" grpId="0" animBg="1"/>
      <p:bldP spid="18457" grpId="0" animBg="1"/>
      <p:bldP spid="18458" grpId="0" animBg="1"/>
      <p:bldP spid="18459" grpId="0" animBg="1"/>
      <p:bldP spid="18460" grpId="0" animBg="1"/>
      <p:bldP spid="1846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Parts of a Check</a:t>
            </a:r>
          </a:p>
        </p:txBody>
      </p:sp>
      <p:grpSp>
        <p:nvGrpSpPr>
          <p:cNvPr id="12293" name="Group 19"/>
          <p:cNvGrpSpPr>
            <a:grpSpLocks noChangeAspect="1"/>
          </p:cNvGrpSpPr>
          <p:nvPr/>
        </p:nvGrpSpPr>
        <p:grpSpPr bwMode="auto">
          <a:xfrm>
            <a:off x="762000" y="1828800"/>
            <a:ext cx="7313613" cy="3251200"/>
            <a:chOff x="480" y="1008"/>
            <a:chExt cx="5182" cy="2304"/>
          </a:xfrm>
        </p:grpSpPr>
        <p:pic>
          <p:nvPicPr>
            <p:cNvPr id="12304" name="Picture 8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80" y="1008"/>
              <a:ext cx="5182" cy="2304"/>
            </a:xfrm>
            <a:prstGeom prst="rect">
              <a:avLst/>
            </a:prstGeom>
            <a:noFill/>
            <a:ln w="9525">
              <a:solidFill>
                <a:schemeClr val="accent1"/>
              </a:solidFill>
              <a:miter lim="800000"/>
              <a:headEnd/>
              <a:tailEnd/>
            </a:ln>
          </p:spPr>
        </p:pic>
        <p:sp>
          <p:nvSpPr>
            <p:cNvPr id="12305" name="Oval 9"/>
            <p:cNvSpPr>
              <a:spLocks noChangeAspect="1" noChangeArrowheads="1"/>
            </p:cNvSpPr>
            <p:nvPr/>
          </p:nvSpPr>
          <p:spPr bwMode="auto">
            <a:xfrm>
              <a:off x="3129" y="2632"/>
              <a:ext cx="173" cy="173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2306" name="Oval 10"/>
            <p:cNvSpPr>
              <a:spLocks noChangeAspect="1" noChangeArrowheads="1"/>
            </p:cNvSpPr>
            <p:nvPr/>
          </p:nvSpPr>
          <p:spPr bwMode="auto">
            <a:xfrm>
              <a:off x="699" y="2040"/>
              <a:ext cx="173" cy="173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2307" name="Oval 11"/>
            <p:cNvSpPr>
              <a:spLocks noChangeAspect="1" noChangeArrowheads="1"/>
            </p:cNvSpPr>
            <p:nvPr/>
          </p:nvSpPr>
          <p:spPr bwMode="auto">
            <a:xfrm>
              <a:off x="700" y="1621"/>
              <a:ext cx="173" cy="173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2308" name="Oval 12"/>
            <p:cNvSpPr>
              <a:spLocks noChangeAspect="1" noChangeArrowheads="1"/>
            </p:cNvSpPr>
            <p:nvPr/>
          </p:nvSpPr>
          <p:spPr bwMode="auto">
            <a:xfrm>
              <a:off x="1440" y="1248"/>
              <a:ext cx="173" cy="173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2309" name="Oval 13"/>
            <p:cNvSpPr>
              <a:spLocks noChangeAspect="1" noChangeArrowheads="1"/>
            </p:cNvSpPr>
            <p:nvPr/>
          </p:nvSpPr>
          <p:spPr bwMode="auto">
            <a:xfrm>
              <a:off x="3303" y="1420"/>
              <a:ext cx="173" cy="173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2310" name="Oval 14"/>
            <p:cNvSpPr>
              <a:spLocks noChangeAspect="1" noChangeArrowheads="1"/>
            </p:cNvSpPr>
            <p:nvPr/>
          </p:nvSpPr>
          <p:spPr bwMode="auto">
            <a:xfrm>
              <a:off x="4395" y="1698"/>
              <a:ext cx="161" cy="161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2311" name="Oval 15"/>
            <p:cNvSpPr>
              <a:spLocks noChangeAspect="1" noChangeArrowheads="1"/>
            </p:cNvSpPr>
            <p:nvPr/>
          </p:nvSpPr>
          <p:spPr bwMode="auto">
            <a:xfrm>
              <a:off x="4809" y="1179"/>
              <a:ext cx="173" cy="173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2312" name="Oval 16"/>
            <p:cNvSpPr>
              <a:spLocks noChangeAspect="1" noChangeArrowheads="1"/>
            </p:cNvSpPr>
            <p:nvPr/>
          </p:nvSpPr>
          <p:spPr bwMode="auto">
            <a:xfrm>
              <a:off x="4923" y="1419"/>
              <a:ext cx="173" cy="173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2313" name="Oval 17"/>
            <p:cNvSpPr>
              <a:spLocks noChangeAspect="1" noChangeArrowheads="1"/>
            </p:cNvSpPr>
            <p:nvPr/>
          </p:nvSpPr>
          <p:spPr bwMode="auto">
            <a:xfrm>
              <a:off x="663" y="2958"/>
              <a:ext cx="155" cy="155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2314" name="Oval 18"/>
            <p:cNvSpPr>
              <a:spLocks noChangeAspect="1" noChangeArrowheads="1"/>
            </p:cNvSpPr>
            <p:nvPr/>
          </p:nvSpPr>
          <p:spPr bwMode="auto">
            <a:xfrm>
              <a:off x="702" y="2640"/>
              <a:ext cx="173" cy="173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</p:grpSp>
      <p:sp>
        <p:nvSpPr>
          <p:cNvPr id="18460" name="Text Box 28"/>
          <p:cNvSpPr txBox="1">
            <a:spLocks noChangeArrowheads="1"/>
          </p:cNvSpPr>
          <p:nvPr/>
        </p:nvSpPr>
        <p:spPr bwMode="auto">
          <a:xfrm>
            <a:off x="734860" y="4823150"/>
            <a:ext cx="5150769" cy="646331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Routing Numbers         Account Number</a:t>
            </a:r>
          </a:p>
          <a:p>
            <a:r>
              <a:rPr lang="en-US" dirty="0">
                <a:solidFill>
                  <a:schemeClr val="bg1"/>
                </a:solidFill>
              </a:rPr>
              <a:t>First set of numbers	2</a:t>
            </a:r>
            <a:r>
              <a:rPr lang="en-US" baseline="30000" dirty="0">
                <a:solidFill>
                  <a:schemeClr val="bg1"/>
                </a:solidFill>
              </a:rPr>
              <a:t>nd</a:t>
            </a:r>
            <a:r>
              <a:rPr lang="en-US" dirty="0">
                <a:solidFill>
                  <a:schemeClr val="bg1"/>
                </a:solidFill>
              </a:rPr>
              <a:t> set after the colon</a:t>
            </a:r>
          </a:p>
        </p:txBody>
      </p:sp>
    </p:spTree>
    <p:extLst>
      <p:ext uri="{BB962C8B-B14F-4D97-AF65-F5344CB8AC3E}">
        <p14:creationId xmlns:p14="http://schemas.microsoft.com/office/powerpoint/2010/main" val="975995032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46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6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19">
            <a:extLst>
              <a:ext uri="{FF2B5EF4-FFF2-40B4-BE49-F238E27FC236}">
                <a16:creationId xmlns:a16="http://schemas.microsoft.com/office/drawing/2014/main" id="{A3F8F3C7-7EA6-467E-A3F5-F57DEE01EB77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029493" y="3429000"/>
            <a:ext cx="7313613" cy="3251200"/>
            <a:chOff x="480" y="1008"/>
            <a:chExt cx="5182" cy="2304"/>
          </a:xfrm>
        </p:grpSpPr>
        <p:pic>
          <p:nvPicPr>
            <p:cNvPr id="11" name="Picture 8">
              <a:extLst>
                <a:ext uri="{FF2B5EF4-FFF2-40B4-BE49-F238E27FC236}">
                  <a16:creationId xmlns:a16="http://schemas.microsoft.com/office/drawing/2014/main" id="{C5836E2A-F073-42DA-9DB4-D9A41E7D067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80" y="1008"/>
              <a:ext cx="5182" cy="2304"/>
            </a:xfrm>
            <a:prstGeom prst="rect">
              <a:avLst/>
            </a:prstGeom>
            <a:noFill/>
            <a:ln w="9525">
              <a:solidFill>
                <a:schemeClr val="accent1"/>
              </a:solidFill>
              <a:miter lim="800000"/>
              <a:headEnd/>
              <a:tailEnd/>
            </a:ln>
          </p:spPr>
        </p:pic>
        <p:sp>
          <p:nvSpPr>
            <p:cNvPr id="12" name="Oval 9">
              <a:extLst>
                <a:ext uri="{FF2B5EF4-FFF2-40B4-BE49-F238E27FC236}">
                  <a16:creationId xmlns:a16="http://schemas.microsoft.com/office/drawing/2014/main" id="{253BE7A6-6EF7-4076-B5BC-795AC52D9AAD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129" y="2632"/>
              <a:ext cx="173" cy="173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3" name="Oval 10">
              <a:extLst>
                <a:ext uri="{FF2B5EF4-FFF2-40B4-BE49-F238E27FC236}">
                  <a16:creationId xmlns:a16="http://schemas.microsoft.com/office/drawing/2014/main" id="{903B3BD3-2D03-4797-B732-27A34863B5A9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99" y="2040"/>
              <a:ext cx="173" cy="173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4" name="Oval 11">
              <a:extLst>
                <a:ext uri="{FF2B5EF4-FFF2-40B4-BE49-F238E27FC236}">
                  <a16:creationId xmlns:a16="http://schemas.microsoft.com/office/drawing/2014/main" id="{4070EFCB-B800-470A-9EAA-D738EEA42573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700" y="1621"/>
              <a:ext cx="173" cy="173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5" name="Oval 12">
              <a:extLst>
                <a:ext uri="{FF2B5EF4-FFF2-40B4-BE49-F238E27FC236}">
                  <a16:creationId xmlns:a16="http://schemas.microsoft.com/office/drawing/2014/main" id="{C8A65B75-E2BB-4FE5-BAFB-52F7CC3E4F30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440" y="1248"/>
              <a:ext cx="173" cy="173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" name="Oval 13">
              <a:extLst>
                <a:ext uri="{FF2B5EF4-FFF2-40B4-BE49-F238E27FC236}">
                  <a16:creationId xmlns:a16="http://schemas.microsoft.com/office/drawing/2014/main" id="{EE714D60-DBFF-4D1A-AF7C-1E5B609E81C1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303" y="1420"/>
              <a:ext cx="173" cy="173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" name="Oval 14">
              <a:extLst>
                <a:ext uri="{FF2B5EF4-FFF2-40B4-BE49-F238E27FC236}">
                  <a16:creationId xmlns:a16="http://schemas.microsoft.com/office/drawing/2014/main" id="{1C4A17E0-2CB3-4F43-8F27-B226423D924A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4395" y="1698"/>
              <a:ext cx="161" cy="161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8" name="Oval 15">
              <a:extLst>
                <a:ext uri="{FF2B5EF4-FFF2-40B4-BE49-F238E27FC236}">
                  <a16:creationId xmlns:a16="http://schemas.microsoft.com/office/drawing/2014/main" id="{63F8BD60-F302-420B-A227-E23289FA39A3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4809" y="1179"/>
              <a:ext cx="173" cy="173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9" name="Oval 16">
              <a:extLst>
                <a:ext uri="{FF2B5EF4-FFF2-40B4-BE49-F238E27FC236}">
                  <a16:creationId xmlns:a16="http://schemas.microsoft.com/office/drawing/2014/main" id="{BEAA97F8-925B-4A31-B63D-226A60E6E5B3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4923" y="1419"/>
              <a:ext cx="173" cy="173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0" name="Oval 17">
              <a:extLst>
                <a:ext uri="{FF2B5EF4-FFF2-40B4-BE49-F238E27FC236}">
                  <a16:creationId xmlns:a16="http://schemas.microsoft.com/office/drawing/2014/main" id="{1BDE6D2C-FA7D-4A58-88A2-1210CE4E13A4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63" y="2958"/>
              <a:ext cx="155" cy="155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1" name="Oval 18">
              <a:extLst>
                <a:ext uri="{FF2B5EF4-FFF2-40B4-BE49-F238E27FC236}">
                  <a16:creationId xmlns:a16="http://schemas.microsoft.com/office/drawing/2014/main" id="{2336C06C-8C84-4C52-9411-CF361D4BD650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702" y="2640"/>
              <a:ext cx="173" cy="173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</p:grpSp>
      <p:sp>
        <p:nvSpPr>
          <p:cNvPr id="13316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Writing Checks</a:t>
            </a:r>
          </a:p>
        </p:txBody>
      </p:sp>
      <p:sp>
        <p:nvSpPr>
          <p:cNvPr id="13317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864885" y="1311858"/>
            <a:ext cx="8001000" cy="4602163"/>
          </a:xfrm>
        </p:spPr>
        <p:txBody>
          <a:bodyPr/>
          <a:lstStyle/>
          <a:p>
            <a:pPr eaLnBrk="1" hangingPunct="1"/>
            <a:r>
              <a:rPr lang="en-US" dirty="0"/>
              <a:t>Use ink, not pencil</a:t>
            </a:r>
          </a:p>
          <a:p>
            <a:pPr eaLnBrk="1" hangingPunct="1"/>
            <a:r>
              <a:rPr lang="en-US" dirty="0"/>
              <a:t>Write legibly – no spaces between letters and numbers</a:t>
            </a:r>
          </a:p>
          <a:p>
            <a:pPr eaLnBrk="1" hangingPunct="1"/>
            <a:r>
              <a:rPr lang="en-US" dirty="0"/>
              <a:t>Avoid Mistakes – write void on checks with errors</a:t>
            </a:r>
          </a:p>
          <a:p>
            <a:pPr eaLnBrk="1" hangingPunct="1"/>
            <a:r>
              <a:rPr lang="en-US" dirty="0"/>
              <a:t>Have adequate funds to cover checks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3114027" y="3818201"/>
            <a:ext cx="2419788" cy="2095820"/>
            <a:chOff x="2464593" y="1526976"/>
            <a:chExt cx="2419788" cy="2095820"/>
          </a:xfrm>
        </p:grpSpPr>
        <p:sp>
          <p:nvSpPr>
            <p:cNvPr id="4" name="SMARTInkAnnotation84"/>
            <p:cNvSpPr/>
            <p:nvPr/>
          </p:nvSpPr>
          <p:spPr>
            <a:xfrm>
              <a:off x="2464593" y="2035968"/>
              <a:ext cx="712410" cy="1586828"/>
            </a:xfrm>
            <a:custGeom>
              <a:avLst/>
              <a:gdLst/>
              <a:ahLst/>
              <a:cxnLst/>
              <a:rect l="0" t="0" r="0" b="0"/>
              <a:pathLst>
                <a:path w="712410" h="1586828">
                  <a:moveTo>
                    <a:pt x="0" y="285750"/>
                  </a:moveTo>
                  <a:lnTo>
                    <a:pt x="17170" y="315348"/>
                  </a:lnTo>
                  <a:lnTo>
                    <a:pt x="39147" y="356934"/>
                  </a:lnTo>
                  <a:lnTo>
                    <a:pt x="57681" y="397572"/>
                  </a:lnTo>
                  <a:lnTo>
                    <a:pt x="73261" y="426399"/>
                  </a:lnTo>
                  <a:lnTo>
                    <a:pt x="107517" y="486321"/>
                  </a:lnTo>
                  <a:lnTo>
                    <a:pt x="125176" y="519752"/>
                  </a:lnTo>
                  <a:lnTo>
                    <a:pt x="142947" y="557100"/>
                  </a:lnTo>
                  <a:lnTo>
                    <a:pt x="161759" y="596850"/>
                  </a:lnTo>
                  <a:lnTo>
                    <a:pt x="183349" y="637668"/>
                  </a:lnTo>
                  <a:lnTo>
                    <a:pt x="203528" y="678960"/>
                  </a:lnTo>
                  <a:lnTo>
                    <a:pt x="223410" y="721456"/>
                  </a:lnTo>
                  <a:lnTo>
                    <a:pt x="280211" y="836955"/>
                  </a:lnTo>
                  <a:lnTo>
                    <a:pt x="301148" y="884279"/>
                  </a:lnTo>
                  <a:lnTo>
                    <a:pt x="322359" y="931771"/>
                  </a:lnTo>
                  <a:lnTo>
                    <a:pt x="334961" y="955548"/>
                  </a:lnTo>
                  <a:lnTo>
                    <a:pt x="348323" y="979337"/>
                  </a:lnTo>
                  <a:lnTo>
                    <a:pt x="373753" y="1026935"/>
                  </a:lnTo>
                  <a:lnTo>
                    <a:pt x="386091" y="1050741"/>
                  </a:lnTo>
                  <a:lnTo>
                    <a:pt x="410383" y="1101004"/>
                  </a:lnTo>
                  <a:lnTo>
                    <a:pt x="422417" y="1126909"/>
                  </a:lnTo>
                  <a:lnTo>
                    <a:pt x="434408" y="1151124"/>
                  </a:lnTo>
                  <a:lnTo>
                    <a:pt x="458315" y="1196551"/>
                  </a:lnTo>
                  <a:lnTo>
                    <a:pt x="471239" y="1219381"/>
                  </a:lnTo>
                  <a:lnTo>
                    <a:pt x="537510" y="1331995"/>
                  </a:lnTo>
                  <a:lnTo>
                    <a:pt x="562016" y="1371858"/>
                  </a:lnTo>
                  <a:lnTo>
                    <a:pt x="574107" y="1390822"/>
                  </a:lnTo>
                  <a:lnTo>
                    <a:pt x="595479" y="1427768"/>
                  </a:lnTo>
                  <a:lnTo>
                    <a:pt x="614900" y="1463040"/>
                  </a:lnTo>
                  <a:lnTo>
                    <a:pt x="633453" y="1495254"/>
                  </a:lnTo>
                  <a:lnTo>
                    <a:pt x="651621" y="1523461"/>
                  </a:lnTo>
                  <a:lnTo>
                    <a:pt x="668625" y="1547242"/>
                  </a:lnTo>
                  <a:lnTo>
                    <a:pt x="688362" y="1570795"/>
                  </a:lnTo>
                  <a:lnTo>
                    <a:pt x="697191" y="1580517"/>
                  </a:lnTo>
                  <a:lnTo>
                    <a:pt x="700935" y="1583506"/>
                  </a:lnTo>
                  <a:lnTo>
                    <a:pt x="707740" y="1586827"/>
                  </a:lnTo>
                  <a:lnTo>
                    <a:pt x="709952" y="1585729"/>
                  </a:lnTo>
                  <a:lnTo>
                    <a:pt x="711427" y="1583012"/>
                  </a:lnTo>
                  <a:lnTo>
                    <a:pt x="712409" y="1579217"/>
                  </a:lnTo>
                  <a:lnTo>
                    <a:pt x="710856" y="1567062"/>
                  </a:lnTo>
                  <a:lnTo>
                    <a:pt x="701774" y="1525524"/>
                  </a:lnTo>
                  <a:lnTo>
                    <a:pt x="693333" y="1483993"/>
                  </a:lnTo>
                  <a:lnTo>
                    <a:pt x="682203" y="1449664"/>
                  </a:lnTo>
                  <a:lnTo>
                    <a:pt x="668327" y="1412249"/>
                  </a:lnTo>
                  <a:lnTo>
                    <a:pt x="655545" y="1375776"/>
                  </a:lnTo>
                  <a:lnTo>
                    <a:pt x="643249" y="1334430"/>
                  </a:lnTo>
                  <a:lnTo>
                    <a:pt x="630178" y="1288604"/>
                  </a:lnTo>
                  <a:lnTo>
                    <a:pt x="607076" y="1213592"/>
                  </a:lnTo>
                  <a:lnTo>
                    <a:pt x="593596" y="1164784"/>
                  </a:lnTo>
                  <a:lnTo>
                    <a:pt x="580990" y="1113987"/>
                  </a:lnTo>
                  <a:lnTo>
                    <a:pt x="574850" y="1087939"/>
                  </a:lnTo>
                  <a:lnTo>
                    <a:pt x="560091" y="1032539"/>
                  </a:lnTo>
                  <a:lnTo>
                    <a:pt x="551987" y="1003875"/>
                  </a:lnTo>
                  <a:lnTo>
                    <a:pt x="545593" y="975836"/>
                  </a:lnTo>
                  <a:lnTo>
                    <a:pt x="540339" y="948214"/>
                  </a:lnTo>
                  <a:lnTo>
                    <a:pt x="530862" y="892717"/>
                  </a:lnTo>
                  <a:lnTo>
                    <a:pt x="520035" y="834980"/>
                  </a:lnTo>
                  <a:lnTo>
                    <a:pt x="516354" y="806685"/>
                  </a:lnTo>
                  <a:lnTo>
                    <a:pt x="513900" y="778891"/>
                  </a:lnTo>
                  <a:lnTo>
                    <a:pt x="512264" y="751433"/>
                  </a:lnTo>
                  <a:lnTo>
                    <a:pt x="507801" y="697111"/>
                  </a:lnTo>
                  <a:lnTo>
                    <a:pt x="505222" y="670123"/>
                  </a:lnTo>
                  <a:lnTo>
                    <a:pt x="503502" y="643202"/>
                  </a:lnTo>
                  <a:lnTo>
                    <a:pt x="502355" y="616325"/>
                  </a:lnTo>
                  <a:lnTo>
                    <a:pt x="501082" y="562649"/>
                  </a:lnTo>
                  <a:lnTo>
                    <a:pt x="500516" y="509027"/>
                  </a:lnTo>
                  <a:lnTo>
                    <a:pt x="501357" y="482227"/>
                  </a:lnTo>
                  <a:lnTo>
                    <a:pt x="502910" y="455430"/>
                  </a:lnTo>
                  <a:lnTo>
                    <a:pt x="504937" y="428636"/>
                  </a:lnTo>
                  <a:lnTo>
                    <a:pt x="509836" y="377698"/>
                  </a:lnTo>
                  <a:lnTo>
                    <a:pt x="516313" y="329592"/>
                  </a:lnTo>
                  <a:lnTo>
                    <a:pt x="537566" y="225684"/>
                  </a:lnTo>
                  <a:lnTo>
                    <a:pt x="546827" y="188609"/>
                  </a:lnTo>
                  <a:lnTo>
                    <a:pt x="556566" y="153279"/>
                  </a:lnTo>
                  <a:lnTo>
                    <a:pt x="568619" y="105499"/>
                  </a:lnTo>
                  <a:lnTo>
                    <a:pt x="584317" y="61907"/>
                  </a:lnTo>
                  <a:lnTo>
                    <a:pt x="602107" y="22151"/>
                  </a:lnTo>
                  <a:lnTo>
                    <a:pt x="607219" y="0"/>
                  </a:lnTo>
                </a:path>
              </a:pathLst>
            </a:custGeom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SMARTInkAnnotation85"/>
            <p:cNvSpPr/>
            <p:nvPr/>
          </p:nvSpPr>
          <p:spPr>
            <a:xfrm>
              <a:off x="3268578" y="2563594"/>
              <a:ext cx="445100" cy="621838"/>
            </a:xfrm>
            <a:custGeom>
              <a:avLst/>
              <a:gdLst/>
              <a:ahLst/>
              <a:cxnLst/>
              <a:rect l="0" t="0" r="0" b="0"/>
              <a:pathLst>
                <a:path w="445100" h="621838">
                  <a:moveTo>
                    <a:pt x="142562" y="52804"/>
                  </a:moveTo>
                  <a:lnTo>
                    <a:pt x="112091" y="83276"/>
                  </a:lnTo>
                  <a:lnTo>
                    <a:pt x="98923" y="101735"/>
                  </a:lnTo>
                  <a:lnTo>
                    <a:pt x="92633" y="112214"/>
                  </a:lnTo>
                  <a:lnTo>
                    <a:pt x="85464" y="123168"/>
                  </a:lnTo>
                  <a:lnTo>
                    <a:pt x="77708" y="134440"/>
                  </a:lnTo>
                  <a:lnTo>
                    <a:pt x="69560" y="145923"/>
                  </a:lnTo>
                  <a:lnTo>
                    <a:pt x="62144" y="158540"/>
                  </a:lnTo>
                  <a:lnTo>
                    <a:pt x="55216" y="171912"/>
                  </a:lnTo>
                  <a:lnTo>
                    <a:pt x="48612" y="185787"/>
                  </a:lnTo>
                  <a:lnTo>
                    <a:pt x="42226" y="199998"/>
                  </a:lnTo>
                  <a:lnTo>
                    <a:pt x="29838" y="229018"/>
                  </a:lnTo>
                  <a:lnTo>
                    <a:pt x="23757" y="244694"/>
                  </a:lnTo>
                  <a:lnTo>
                    <a:pt x="11708" y="277987"/>
                  </a:lnTo>
                  <a:lnTo>
                    <a:pt x="7701" y="295199"/>
                  </a:lnTo>
                  <a:lnTo>
                    <a:pt x="5030" y="312627"/>
                  </a:lnTo>
                  <a:lnTo>
                    <a:pt x="3249" y="330199"/>
                  </a:lnTo>
                  <a:lnTo>
                    <a:pt x="2061" y="346875"/>
                  </a:lnTo>
                  <a:lnTo>
                    <a:pt x="1270" y="362952"/>
                  </a:lnTo>
                  <a:lnTo>
                    <a:pt x="391" y="395038"/>
                  </a:lnTo>
                  <a:lnTo>
                    <a:pt x="0" y="429142"/>
                  </a:lnTo>
                  <a:lnTo>
                    <a:pt x="1880" y="444587"/>
                  </a:lnTo>
                  <a:lnTo>
                    <a:pt x="5117" y="458852"/>
                  </a:lnTo>
                  <a:lnTo>
                    <a:pt x="9261" y="472331"/>
                  </a:lnTo>
                  <a:lnTo>
                    <a:pt x="14007" y="486277"/>
                  </a:lnTo>
                  <a:lnTo>
                    <a:pt x="24573" y="515003"/>
                  </a:lnTo>
                  <a:lnTo>
                    <a:pt x="30168" y="527624"/>
                  </a:lnTo>
                  <a:lnTo>
                    <a:pt x="35883" y="539015"/>
                  </a:lnTo>
                  <a:lnTo>
                    <a:pt x="41677" y="549585"/>
                  </a:lnTo>
                  <a:lnTo>
                    <a:pt x="49509" y="559609"/>
                  </a:lnTo>
                  <a:lnTo>
                    <a:pt x="58698" y="569268"/>
                  </a:lnTo>
                  <a:lnTo>
                    <a:pt x="68793" y="578683"/>
                  </a:lnTo>
                  <a:lnTo>
                    <a:pt x="79493" y="586945"/>
                  </a:lnTo>
                  <a:lnTo>
                    <a:pt x="90594" y="594437"/>
                  </a:lnTo>
                  <a:lnTo>
                    <a:pt x="101963" y="601416"/>
                  </a:lnTo>
                  <a:lnTo>
                    <a:pt x="113512" y="607061"/>
                  </a:lnTo>
                  <a:lnTo>
                    <a:pt x="125179" y="611817"/>
                  </a:lnTo>
                  <a:lnTo>
                    <a:pt x="136927" y="615979"/>
                  </a:lnTo>
                  <a:lnTo>
                    <a:pt x="149719" y="618754"/>
                  </a:lnTo>
                  <a:lnTo>
                    <a:pt x="163209" y="620604"/>
                  </a:lnTo>
                  <a:lnTo>
                    <a:pt x="177162" y="621837"/>
                  </a:lnTo>
                  <a:lnTo>
                    <a:pt x="190434" y="621667"/>
                  </a:lnTo>
                  <a:lnTo>
                    <a:pt x="203250" y="620562"/>
                  </a:lnTo>
                  <a:lnTo>
                    <a:pt x="215763" y="618833"/>
                  </a:lnTo>
                  <a:lnTo>
                    <a:pt x="229066" y="615696"/>
                  </a:lnTo>
                  <a:lnTo>
                    <a:pt x="242896" y="611620"/>
                  </a:lnTo>
                  <a:lnTo>
                    <a:pt x="257076" y="606918"/>
                  </a:lnTo>
                  <a:lnTo>
                    <a:pt x="270499" y="600807"/>
                  </a:lnTo>
                  <a:lnTo>
                    <a:pt x="283416" y="593757"/>
                  </a:lnTo>
                  <a:lnTo>
                    <a:pt x="295996" y="586080"/>
                  </a:lnTo>
                  <a:lnTo>
                    <a:pt x="308351" y="577985"/>
                  </a:lnTo>
                  <a:lnTo>
                    <a:pt x="332663" y="561054"/>
                  </a:lnTo>
                  <a:lnTo>
                    <a:pt x="344702" y="550387"/>
                  </a:lnTo>
                  <a:lnTo>
                    <a:pt x="356697" y="538315"/>
                  </a:lnTo>
                  <a:lnTo>
                    <a:pt x="368662" y="525306"/>
                  </a:lnTo>
                  <a:lnTo>
                    <a:pt x="378624" y="511673"/>
                  </a:lnTo>
                  <a:lnTo>
                    <a:pt x="387249" y="497623"/>
                  </a:lnTo>
                  <a:lnTo>
                    <a:pt x="394984" y="483295"/>
                  </a:lnTo>
                  <a:lnTo>
                    <a:pt x="402124" y="468782"/>
                  </a:lnTo>
                  <a:lnTo>
                    <a:pt x="408869" y="454146"/>
                  </a:lnTo>
                  <a:lnTo>
                    <a:pt x="415350" y="439428"/>
                  </a:lnTo>
                  <a:lnTo>
                    <a:pt x="421656" y="423663"/>
                  </a:lnTo>
                  <a:lnTo>
                    <a:pt x="433952" y="390271"/>
                  </a:lnTo>
                  <a:lnTo>
                    <a:pt x="438025" y="373032"/>
                  </a:lnTo>
                  <a:lnTo>
                    <a:pt x="440741" y="355586"/>
                  </a:lnTo>
                  <a:lnTo>
                    <a:pt x="442551" y="338002"/>
                  </a:lnTo>
                  <a:lnTo>
                    <a:pt x="443758" y="319335"/>
                  </a:lnTo>
                  <a:lnTo>
                    <a:pt x="444562" y="299944"/>
                  </a:lnTo>
                  <a:lnTo>
                    <a:pt x="445099" y="280072"/>
                  </a:lnTo>
                  <a:lnTo>
                    <a:pt x="444464" y="260870"/>
                  </a:lnTo>
                  <a:lnTo>
                    <a:pt x="443049" y="242116"/>
                  </a:lnTo>
                  <a:lnTo>
                    <a:pt x="441113" y="223661"/>
                  </a:lnTo>
                  <a:lnTo>
                    <a:pt x="438830" y="206396"/>
                  </a:lnTo>
                  <a:lnTo>
                    <a:pt x="436316" y="189925"/>
                  </a:lnTo>
                  <a:lnTo>
                    <a:pt x="433649" y="173984"/>
                  </a:lnTo>
                  <a:lnTo>
                    <a:pt x="428893" y="158395"/>
                  </a:lnTo>
                  <a:lnTo>
                    <a:pt x="422747" y="143042"/>
                  </a:lnTo>
                  <a:lnTo>
                    <a:pt x="415672" y="127845"/>
                  </a:lnTo>
                  <a:lnTo>
                    <a:pt x="407979" y="113746"/>
                  </a:lnTo>
                  <a:lnTo>
                    <a:pt x="399874" y="100377"/>
                  </a:lnTo>
                  <a:lnTo>
                    <a:pt x="391494" y="87496"/>
                  </a:lnTo>
                  <a:lnTo>
                    <a:pt x="382931" y="74940"/>
                  </a:lnTo>
                  <a:lnTo>
                    <a:pt x="365479" y="50405"/>
                  </a:lnTo>
                  <a:lnTo>
                    <a:pt x="355665" y="40291"/>
                  </a:lnTo>
                  <a:lnTo>
                    <a:pt x="345154" y="31563"/>
                  </a:lnTo>
                  <a:lnTo>
                    <a:pt x="334178" y="23761"/>
                  </a:lnTo>
                  <a:lnTo>
                    <a:pt x="322892" y="17567"/>
                  </a:lnTo>
                  <a:lnTo>
                    <a:pt x="311399" y="12445"/>
                  </a:lnTo>
                  <a:lnTo>
                    <a:pt x="299769" y="8039"/>
                  </a:lnTo>
                  <a:lnTo>
                    <a:pt x="288046" y="5101"/>
                  </a:lnTo>
                  <a:lnTo>
                    <a:pt x="276262" y="3143"/>
                  </a:lnTo>
                  <a:lnTo>
                    <a:pt x="264438" y="1837"/>
                  </a:lnTo>
                  <a:lnTo>
                    <a:pt x="251594" y="967"/>
                  </a:lnTo>
                  <a:lnTo>
                    <a:pt x="238070" y="387"/>
                  </a:lnTo>
                  <a:lnTo>
                    <a:pt x="224094" y="0"/>
                  </a:lnTo>
                  <a:lnTo>
                    <a:pt x="211799" y="1726"/>
                  </a:lnTo>
                  <a:lnTo>
                    <a:pt x="200626" y="4861"/>
                  </a:lnTo>
                  <a:lnTo>
                    <a:pt x="190201" y="8936"/>
                  </a:lnTo>
                  <a:lnTo>
                    <a:pt x="179283" y="14629"/>
                  </a:lnTo>
                  <a:lnTo>
                    <a:pt x="168035" y="21401"/>
                  </a:lnTo>
                  <a:lnTo>
                    <a:pt x="156567" y="28892"/>
                  </a:lnTo>
                  <a:lnTo>
                    <a:pt x="144954" y="36863"/>
                  </a:lnTo>
                  <a:lnTo>
                    <a:pt x="121466" y="53657"/>
                  </a:lnTo>
                  <a:lnTo>
                    <a:pt x="111631" y="63294"/>
                  </a:lnTo>
                  <a:lnTo>
                    <a:pt x="103090" y="73688"/>
                  </a:lnTo>
                  <a:lnTo>
                    <a:pt x="95411" y="84586"/>
                  </a:lnTo>
                  <a:lnTo>
                    <a:pt x="88308" y="95820"/>
                  </a:lnTo>
                  <a:lnTo>
                    <a:pt x="81588" y="107278"/>
                  </a:lnTo>
                  <a:lnTo>
                    <a:pt x="75124" y="118886"/>
                  </a:lnTo>
                  <a:lnTo>
                    <a:pt x="69822" y="130593"/>
                  </a:lnTo>
                  <a:lnTo>
                    <a:pt x="65295" y="142366"/>
                  </a:lnTo>
                  <a:lnTo>
                    <a:pt x="61285" y="154184"/>
                  </a:lnTo>
                  <a:lnTo>
                    <a:pt x="58612" y="166031"/>
                  </a:lnTo>
                  <a:lnTo>
                    <a:pt x="56830" y="177898"/>
                  </a:lnTo>
                  <a:lnTo>
                    <a:pt x="55641" y="189778"/>
                  </a:lnTo>
                  <a:lnTo>
                    <a:pt x="55841" y="200675"/>
                  </a:lnTo>
                  <a:lnTo>
                    <a:pt x="56967" y="210916"/>
                  </a:lnTo>
                  <a:lnTo>
                    <a:pt x="58709" y="220720"/>
                  </a:lnTo>
                  <a:lnTo>
                    <a:pt x="62848" y="229240"/>
                  </a:lnTo>
                  <a:lnTo>
                    <a:pt x="75384" y="243999"/>
                  </a:lnTo>
                  <a:lnTo>
                    <a:pt x="81901" y="248728"/>
                  </a:lnTo>
                  <a:lnTo>
                    <a:pt x="94435" y="253983"/>
                  </a:lnTo>
                  <a:lnTo>
                    <a:pt x="106620" y="258964"/>
                  </a:lnTo>
                  <a:lnTo>
                    <a:pt x="124703" y="267116"/>
                  </a:lnTo>
                </a:path>
              </a:pathLst>
            </a:custGeom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SMARTInkAnnotation86"/>
            <p:cNvSpPr/>
            <p:nvPr/>
          </p:nvSpPr>
          <p:spPr>
            <a:xfrm>
              <a:off x="3912444" y="2491382"/>
              <a:ext cx="159494" cy="401837"/>
            </a:xfrm>
            <a:custGeom>
              <a:avLst/>
              <a:gdLst/>
              <a:ahLst/>
              <a:cxnLst/>
              <a:rect l="0" t="0" r="0" b="0"/>
              <a:pathLst>
                <a:path w="159494" h="401837">
                  <a:moveTo>
                    <a:pt x="7688" y="0"/>
                  </a:moveTo>
                  <a:lnTo>
                    <a:pt x="2948" y="4741"/>
                  </a:lnTo>
                  <a:lnTo>
                    <a:pt x="1551" y="7130"/>
                  </a:lnTo>
                  <a:lnTo>
                    <a:pt x="0" y="12429"/>
                  </a:lnTo>
                  <a:lnTo>
                    <a:pt x="578" y="15232"/>
                  </a:lnTo>
                  <a:lnTo>
                    <a:pt x="3867" y="20991"/>
                  </a:lnTo>
                  <a:lnTo>
                    <a:pt x="5990" y="32150"/>
                  </a:lnTo>
                  <a:lnTo>
                    <a:pt x="6556" y="39293"/>
                  </a:lnTo>
                  <a:lnTo>
                    <a:pt x="6934" y="47031"/>
                  </a:lnTo>
                  <a:lnTo>
                    <a:pt x="7353" y="63567"/>
                  </a:lnTo>
                  <a:lnTo>
                    <a:pt x="8457" y="73136"/>
                  </a:lnTo>
                  <a:lnTo>
                    <a:pt x="10185" y="83484"/>
                  </a:lnTo>
                  <a:lnTo>
                    <a:pt x="12330" y="94351"/>
                  </a:lnTo>
                  <a:lnTo>
                    <a:pt x="17358" y="117009"/>
                  </a:lnTo>
                  <a:lnTo>
                    <a:pt x="20088" y="128608"/>
                  </a:lnTo>
                  <a:lnTo>
                    <a:pt x="23892" y="140309"/>
                  </a:lnTo>
                  <a:lnTo>
                    <a:pt x="28413" y="152079"/>
                  </a:lnTo>
                  <a:lnTo>
                    <a:pt x="33411" y="163894"/>
                  </a:lnTo>
                  <a:lnTo>
                    <a:pt x="37735" y="174747"/>
                  </a:lnTo>
                  <a:lnTo>
                    <a:pt x="68177" y="255012"/>
                  </a:lnTo>
                  <a:lnTo>
                    <a:pt x="71826" y="265259"/>
                  </a:lnTo>
                  <a:lnTo>
                    <a:pt x="76244" y="276058"/>
                  </a:lnTo>
                  <a:lnTo>
                    <a:pt x="81173" y="287226"/>
                  </a:lnTo>
                  <a:lnTo>
                    <a:pt x="86444" y="298641"/>
                  </a:lnTo>
                  <a:lnTo>
                    <a:pt x="91942" y="309227"/>
                  </a:lnTo>
                  <a:lnTo>
                    <a:pt x="97592" y="319260"/>
                  </a:lnTo>
                  <a:lnTo>
                    <a:pt x="103343" y="328926"/>
                  </a:lnTo>
                  <a:lnTo>
                    <a:pt x="108169" y="337355"/>
                  </a:lnTo>
                  <a:lnTo>
                    <a:pt x="116177" y="352011"/>
                  </a:lnTo>
                  <a:lnTo>
                    <a:pt x="126264" y="371419"/>
                  </a:lnTo>
                  <a:lnTo>
                    <a:pt x="130395" y="377589"/>
                  </a:lnTo>
                  <a:lnTo>
                    <a:pt x="135134" y="383687"/>
                  </a:lnTo>
                  <a:lnTo>
                    <a:pt x="147515" y="398251"/>
                  </a:lnTo>
                  <a:lnTo>
                    <a:pt x="149523" y="399446"/>
                  </a:lnTo>
                  <a:lnTo>
                    <a:pt x="154401" y="400774"/>
                  </a:lnTo>
                  <a:lnTo>
                    <a:pt x="159493" y="401836"/>
                  </a:lnTo>
                </a:path>
              </a:pathLst>
            </a:custGeom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SMARTInkAnnotation87"/>
            <p:cNvSpPr/>
            <p:nvPr/>
          </p:nvSpPr>
          <p:spPr>
            <a:xfrm>
              <a:off x="3759398" y="2303859"/>
              <a:ext cx="8931" cy="1"/>
            </a:xfrm>
            <a:custGeom>
              <a:avLst/>
              <a:gdLst/>
              <a:ahLst/>
              <a:cxnLst/>
              <a:rect l="0" t="0" r="0" b="0"/>
              <a:pathLst>
                <a:path w="8931" h="1">
                  <a:moveTo>
                    <a:pt x="8930" y="0"/>
                  </a:moveTo>
                  <a:lnTo>
                    <a:pt x="0" y="0"/>
                  </a:lnTo>
                </a:path>
              </a:pathLst>
            </a:custGeom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SMARTInkAnnotation88"/>
            <p:cNvSpPr/>
            <p:nvPr/>
          </p:nvSpPr>
          <p:spPr>
            <a:xfrm>
              <a:off x="4215951" y="1526976"/>
              <a:ext cx="668430" cy="1221390"/>
            </a:xfrm>
            <a:custGeom>
              <a:avLst/>
              <a:gdLst/>
              <a:ahLst/>
              <a:cxnLst/>
              <a:rect l="0" t="0" r="0" b="0"/>
              <a:pathLst>
                <a:path w="668430" h="1221390">
                  <a:moveTo>
                    <a:pt x="293541" y="0"/>
                  </a:moveTo>
                  <a:lnTo>
                    <a:pt x="298281" y="0"/>
                  </a:lnTo>
                  <a:lnTo>
                    <a:pt x="299678" y="992"/>
                  </a:lnTo>
                  <a:lnTo>
                    <a:pt x="300609" y="2646"/>
                  </a:lnTo>
                  <a:lnTo>
                    <a:pt x="301229" y="4741"/>
                  </a:lnTo>
                  <a:lnTo>
                    <a:pt x="304565" y="9714"/>
                  </a:lnTo>
                  <a:lnTo>
                    <a:pt x="309354" y="16223"/>
                  </a:lnTo>
                  <a:lnTo>
                    <a:pt x="314791" y="25731"/>
                  </a:lnTo>
                  <a:lnTo>
                    <a:pt x="317867" y="39217"/>
                  </a:lnTo>
                  <a:lnTo>
                    <a:pt x="324584" y="76869"/>
                  </a:lnTo>
                  <a:lnTo>
                    <a:pt x="341278" y="158496"/>
                  </a:lnTo>
                  <a:lnTo>
                    <a:pt x="350129" y="207366"/>
                  </a:lnTo>
                  <a:lnTo>
                    <a:pt x="358709" y="241983"/>
                  </a:lnTo>
                  <a:lnTo>
                    <a:pt x="368145" y="278204"/>
                  </a:lnTo>
                  <a:lnTo>
                    <a:pt x="372050" y="297587"/>
                  </a:lnTo>
                  <a:lnTo>
                    <a:pt x="379035" y="337644"/>
                  </a:lnTo>
                  <a:lnTo>
                    <a:pt x="385447" y="378598"/>
                  </a:lnTo>
                  <a:lnTo>
                    <a:pt x="389538" y="399242"/>
                  </a:lnTo>
                  <a:lnTo>
                    <a:pt x="394250" y="419951"/>
                  </a:lnTo>
                  <a:lnTo>
                    <a:pt x="404777" y="461481"/>
                  </a:lnTo>
                  <a:lnTo>
                    <a:pt x="451342" y="632800"/>
                  </a:lnTo>
                  <a:lnTo>
                    <a:pt x="458272" y="655030"/>
                  </a:lnTo>
                  <a:lnTo>
                    <a:pt x="465870" y="676797"/>
                  </a:lnTo>
                  <a:lnTo>
                    <a:pt x="473911" y="698252"/>
                  </a:lnTo>
                  <a:lnTo>
                    <a:pt x="482249" y="718509"/>
                  </a:lnTo>
                  <a:lnTo>
                    <a:pt x="490784" y="737967"/>
                  </a:lnTo>
                  <a:lnTo>
                    <a:pt x="499450" y="756892"/>
                  </a:lnTo>
                  <a:lnTo>
                    <a:pt x="507213" y="776454"/>
                  </a:lnTo>
                  <a:lnTo>
                    <a:pt x="514371" y="796441"/>
                  </a:lnTo>
                  <a:lnTo>
                    <a:pt x="521129" y="816710"/>
                  </a:lnTo>
                  <a:lnTo>
                    <a:pt x="528610" y="836177"/>
                  </a:lnTo>
                  <a:lnTo>
                    <a:pt x="566002" y="923524"/>
                  </a:lnTo>
                  <a:lnTo>
                    <a:pt x="581322" y="951859"/>
                  </a:lnTo>
                  <a:lnTo>
                    <a:pt x="597061" y="977681"/>
                  </a:lnTo>
                  <a:lnTo>
                    <a:pt x="617078" y="1012547"/>
                  </a:lnTo>
                  <a:lnTo>
                    <a:pt x="634584" y="1036328"/>
                  </a:lnTo>
                  <a:lnTo>
                    <a:pt x="653147" y="1063517"/>
                  </a:lnTo>
                  <a:lnTo>
                    <a:pt x="656309" y="1066199"/>
                  </a:lnTo>
                  <a:lnTo>
                    <a:pt x="659410" y="1067987"/>
                  </a:lnTo>
                  <a:lnTo>
                    <a:pt x="666775" y="1070856"/>
                  </a:lnTo>
                  <a:lnTo>
                    <a:pt x="667379" y="1069107"/>
                  </a:lnTo>
                  <a:lnTo>
                    <a:pt x="668429" y="1051383"/>
                  </a:lnTo>
                  <a:lnTo>
                    <a:pt x="663225" y="1039773"/>
                  </a:lnTo>
                  <a:lnTo>
                    <a:pt x="654298" y="1025684"/>
                  </a:lnTo>
                  <a:lnTo>
                    <a:pt x="638116" y="1004611"/>
                  </a:lnTo>
                  <a:lnTo>
                    <a:pt x="618769" y="975106"/>
                  </a:lnTo>
                  <a:lnTo>
                    <a:pt x="599482" y="956263"/>
                  </a:lnTo>
                  <a:lnTo>
                    <a:pt x="588783" y="947072"/>
                  </a:lnTo>
                  <a:lnTo>
                    <a:pt x="577681" y="937967"/>
                  </a:lnTo>
                  <a:lnTo>
                    <a:pt x="566312" y="928921"/>
                  </a:lnTo>
                  <a:lnTo>
                    <a:pt x="553771" y="919913"/>
                  </a:lnTo>
                  <a:lnTo>
                    <a:pt x="540449" y="910932"/>
                  </a:lnTo>
                  <a:lnTo>
                    <a:pt x="526607" y="901968"/>
                  </a:lnTo>
                  <a:lnTo>
                    <a:pt x="511427" y="894007"/>
                  </a:lnTo>
                  <a:lnTo>
                    <a:pt x="495353" y="886716"/>
                  </a:lnTo>
                  <a:lnTo>
                    <a:pt x="478683" y="879870"/>
                  </a:lnTo>
                  <a:lnTo>
                    <a:pt x="462609" y="874315"/>
                  </a:lnTo>
                  <a:lnTo>
                    <a:pt x="446933" y="869619"/>
                  </a:lnTo>
                  <a:lnTo>
                    <a:pt x="431521" y="865496"/>
                  </a:lnTo>
                  <a:lnTo>
                    <a:pt x="415293" y="861755"/>
                  </a:lnTo>
                  <a:lnTo>
                    <a:pt x="381388" y="854953"/>
                  </a:lnTo>
                  <a:lnTo>
                    <a:pt x="364011" y="852742"/>
                  </a:lnTo>
                  <a:lnTo>
                    <a:pt x="346475" y="851268"/>
                  </a:lnTo>
                  <a:lnTo>
                    <a:pt x="328830" y="850285"/>
                  </a:lnTo>
                  <a:lnTo>
                    <a:pt x="311114" y="851615"/>
                  </a:lnTo>
                  <a:lnTo>
                    <a:pt x="293350" y="854485"/>
                  </a:lnTo>
                  <a:lnTo>
                    <a:pt x="275554" y="858384"/>
                  </a:lnTo>
                  <a:lnTo>
                    <a:pt x="258729" y="862967"/>
                  </a:lnTo>
                  <a:lnTo>
                    <a:pt x="242552" y="868006"/>
                  </a:lnTo>
                  <a:lnTo>
                    <a:pt x="226806" y="873350"/>
                  </a:lnTo>
                  <a:lnTo>
                    <a:pt x="210355" y="879890"/>
                  </a:lnTo>
                  <a:lnTo>
                    <a:pt x="193435" y="887226"/>
                  </a:lnTo>
                  <a:lnTo>
                    <a:pt x="176203" y="895094"/>
                  </a:lnTo>
                  <a:lnTo>
                    <a:pt x="160745" y="903315"/>
                  </a:lnTo>
                  <a:lnTo>
                    <a:pt x="146471" y="911772"/>
                  </a:lnTo>
                  <a:lnTo>
                    <a:pt x="132987" y="920387"/>
                  </a:lnTo>
                  <a:lnTo>
                    <a:pt x="120028" y="930099"/>
                  </a:lnTo>
                  <a:lnTo>
                    <a:pt x="107420" y="940543"/>
                  </a:lnTo>
                  <a:lnTo>
                    <a:pt x="95046" y="951474"/>
                  </a:lnTo>
                  <a:lnTo>
                    <a:pt x="82828" y="963722"/>
                  </a:lnTo>
                  <a:lnTo>
                    <a:pt x="70714" y="976849"/>
                  </a:lnTo>
                  <a:lnTo>
                    <a:pt x="58669" y="990561"/>
                  </a:lnTo>
                  <a:lnTo>
                    <a:pt x="39995" y="1016379"/>
                  </a:lnTo>
                  <a:lnTo>
                    <a:pt x="25080" y="1041084"/>
                  </a:lnTo>
                  <a:lnTo>
                    <a:pt x="11837" y="1065292"/>
                  </a:lnTo>
                  <a:lnTo>
                    <a:pt x="4628" y="1089281"/>
                  </a:lnTo>
                  <a:lnTo>
                    <a:pt x="570" y="1125099"/>
                  </a:lnTo>
                  <a:lnTo>
                    <a:pt x="0" y="1137019"/>
                  </a:lnTo>
                  <a:lnTo>
                    <a:pt x="4659" y="1158201"/>
                  </a:lnTo>
                  <a:lnTo>
                    <a:pt x="8679" y="1168017"/>
                  </a:lnTo>
                  <a:lnTo>
                    <a:pt x="21084" y="1184215"/>
                  </a:lnTo>
                  <a:lnTo>
                    <a:pt x="36519" y="1197036"/>
                  </a:lnTo>
                  <a:lnTo>
                    <a:pt x="53301" y="1206042"/>
                  </a:lnTo>
                  <a:lnTo>
                    <a:pt x="73328" y="1213352"/>
                  </a:lnTo>
                  <a:lnTo>
                    <a:pt x="84224" y="1216691"/>
                  </a:lnTo>
                  <a:lnTo>
                    <a:pt x="96450" y="1218916"/>
                  </a:lnTo>
                  <a:lnTo>
                    <a:pt x="109561" y="1220400"/>
                  </a:lnTo>
                  <a:lnTo>
                    <a:pt x="123262" y="1221389"/>
                  </a:lnTo>
                  <a:lnTo>
                    <a:pt x="137358" y="1221056"/>
                  </a:lnTo>
                  <a:lnTo>
                    <a:pt x="151716" y="1219842"/>
                  </a:lnTo>
                  <a:lnTo>
                    <a:pt x="166248" y="1218041"/>
                  </a:lnTo>
                  <a:lnTo>
                    <a:pt x="180898" y="1215848"/>
                  </a:lnTo>
                  <a:lnTo>
                    <a:pt x="210404" y="1210765"/>
                  </a:lnTo>
                  <a:lnTo>
                    <a:pt x="226210" y="1207028"/>
                  </a:lnTo>
                  <a:lnTo>
                    <a:pt x="242701" y="1202553"/>
                  </a:lnTo>
                  <a:lnTo>
                    <a:pt x="259647" y="1197585"/>
                  </a:lnTo>
                  <a:lnTo>
                    <a:pt x="275906" y="1192288"/>
                  </a:lnTo>
                  <a:lnTo>
                    <a:pt x="291706" y="1186773"/>
                  </a:lnTo>
                  <a:lnTo>
                    <a:pt x="307200" y="1181111"/>
                  </a:lnTo>
                  <a:lnTo>
                    <a:pt x="322490" y="1174361"/>
                  </a:lnTo>
                  <a:lnTo>
                    <a:pt x="337645" y="1166884"/>
                  </a:lnTo>
                  <a:lnTo>
                    <a:pt x="352710" y="1158922"/>
                  </a:lnTo>
                  <a:lnTo>
                    <a:pt x="367713" y="1151631"/>
                  </a:lnTo>
                  <a:lnTo>
                    <a:pt x="382677" y="1144785"/>
                  </a:lnTo>
                  <a:lnTo>
                    <a:pt x="397613" y="1138237"/>
                  </a:lnTo>
                  <a:lnTo>
                    <a:pt x="412531" y="1130895"/>
                  </a:lnTo>
                  <a:lnTo>
                    <a:pt x="427439" y="1123024"/>
                  </a:lnTo>
                  <a:lnTo>
                    <a:pt x="442337" y="1114799"/>
                  </a:lnTo>
                  <a:lnTo>
                    <a:pt x="456238" y="1106340"/>
                  </a:lnTo>
                  <a:lnTo>
                    <a:pt x="469475" y="1097725"/>
                  </a:lnTo>
                  <a:lnTo>
                    <a:pt x="482268" y="1089004"/>
                  </a:lnTo>
                  <a:lnTo>
                    <a:pt x="507065" y="1071377"/>
                  </a:lnTo>
                  <a:lnTo>
                    <a:pt x="530323" y="1054613"/>
                  </a:lnTo>
                  <a:lnTo>
                    <a:pt x="550582" y="1040547"/>
                  </a:lnTo>
                  <a:lnTo>
                    <a:pt x="566862" y="1027682"/>
                  </a:lnTo>
                  <a:lnTo>
                    <a:pt x="587184" y="1009282"/>
                  </a:lnTo>
                  <a:lnTo>
                    <a:pt x="605772" y="993909"/>
                  </a:lnTo>
                  <a:lnTo>
                    <a:pt x="621202" y="983070"/>
                  </a:lnTo>
                  <a:lnTo>
                    <a:pt x="632869" y="973336"/>
                  </a:lnTo>
                </a:path>
              </a:pathLst>
            </a:custGeom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591303043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33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33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33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33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7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Endorsing Checks</a:t>
            </a:r>
          </a:p>
        </p:txBody>
      </p:sp>
      <p:sp>
        <p:nvSpPr>
          <p:cNvPr id="16389" name="Rectangle 10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1"/>
            <a:ext cx="8001000" cy="4906964"/>
          </a:xfrm>
        </p:spPr>
        <p:txBody>
          <a:bodyPr/>
          <a:lstStyle/>
          <a:p>
            <a:pPr eaLnBrk="1" hangingPunct="1"/>
            <a:r>
              <a:rPr lang="en-US" sz="2800" dirty="0"/>
              <a:t>Checks can not be cashed unless endorsed </a:t>
            </a:r>
          </a:p>
          <a:p>
            <a:pPr eaLnBrk="1" hangingPunct="1"/>
            <a:r>
              <a:rPr lang="en-US" sz="2800" b="1" dirty="0"/>
              <a:t>Endorse</a:t>
            </a:r>
            <a:r>
              <a:rPr lang="en-US" sz="2800" dirty="0"/>
              <a:t>:  payee (person receiving check) signs the back top part of check in ink in order to cash it.</a:t>
            </a:r>
            <a:endParaRPr lang="en-US" sz="2400" dirty="0"/>
          </a:p>
          <a:p>
            <a:pPr eaLnBrk="1" hangingPunct="1"/>
            <a:r>
              <a:rPr lang="en-US" sz="2800" dirty="0"/>
              <a:t>There are three major types of endorsements.</a:t>
            </a:r>
          </a:p>
          <a:p>
            <a:pPr lvl="1" eaLnBrk="1" hangingPunct="1"/>
            <a:r>
              <a:rPr lang="en-US" sz="2400" dirty="0"/>
              <a:t>Blank endorsement</a:t>
            </a:r>
          </a:p>
          <a:p>
            <a:pPr lvl="1" eaLnBrk="1" hangingPunct="1"/>
            <a:r>
              <a:rPr lang="en-US" sz="2400" dirty="0"/>
              <a:t>Special endorsement</a:t>
            </a:r>
          </a:p>
          <a:p>
            <a:pPr lvl="1" eaLnBrk="1" hangingPunct="1"/>
            <a:r>
              <a:rPr lang="en-US" sz="2400" dirty="0"/>
              <a:t>Restrictive endorsement</a:t>
            </a:r>
          </a:p>
        </p:txBody>
      </p:sp>
    </p:spTree>
    <p:extLst>
      <p:ext uri="{BB962C8B-B14F-4D97-AF65-F5344CB8AC3E}">
        <p14:creationId xmlns:p14="http://schemas.microsoft.com/office/powerpoint/2010/main" val="1640927672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63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63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163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163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1638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9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Blank Endorsement</a:t>
            </a:r>
          </a:p>
        </p:txBody>
      </p:sp>
      <p:sp>
        <p:nvSpPr>
          <p:cNvPr id="1741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1"/>
            <a:ext cx="8001000" cy="4830764"/>
          </a:xfrm>
        </p:spPr>
        <p:txBody>
          <a:bodyPr/>
          <a:lstStyle/>
          <a:p>
            <a:pPr eaLnBrk="1" hangingPunct="1"/>
            <a:r>
              <a:rPr lang="en-US" dirty="0"/>
              <a:t>A </a:t>
            </a:r>
            <a:r>
              <a:rPr lang="en-US" b="1" dirty="0">
                <a:solidFill>
                  <a:schemeClr val="hlink"/>
                </a:solidFill>
              </a:rPr>
              <a:t>blank endorsement</a:t>
            </a:r>
            <a:r>
              <a:rPr lang="en-US" dirty="0"/>
              <a:t>:  the signature of the payee is written exactly as his or her name appears on the front of the check.</a:t>
            </a:r>
          </a:p>
          <a:p>
            <a:pPr lvl="1" eaLnBrk="1" hangingPunct="1"/>
            <a:r>
              <a:rPr lang="en-US" dirty="0"/>
              <a:t>Payee signs his or her name only</a:t>
            </a:r>
          </a:p>
          <a:p>
            <a:pPr lvl="1" eaLnBrk="1" hangingPunct="1"/>
            <a:r>
              <a:rPr lang="en-US" dirty="0"/>
              <a:t>Example:  If written to Cassie Vetter</a:t>
            </a:r>
          </a:p>
          <a:p>
            <a:pPr lvl="1" eaLnBrk="1" hangingPunct="1"/>
            <a:endParaRPr lang="en-US" dirty="0"/>
          </a:p>
        </p:txBody>
      </p:sp>
      <p:grpSp>
        <p:nvGrpSpPr>
          <p:cNvPr id="12" name="Group 11"/>
          <p:cNvGrpSpPr/>
          <p:nvPr/>
        </p:nvGrpSpPr>
        <p:grpSpPr>
          <a:xfrm>
            <a:off x="2794000" y="3838575"/>
            <a:ext cx="3556000" cy="2287588"/>
            <a:chOff x="2794000" y="3838575"/>
            <a:chExt cx="3556000" cy="2287588"/>
          </a:xfrm>
        </p:grpSpPr>
        <p:pic>
          <p:nvPicPr>
            <p:cNvPr id="17414" name="Picture 4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794000" y="3838575"/>
              <a:ext cx="3556000" cy="22875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" name="Straight Connector 5"/>
            <p:cNvCxnSpPr/>
            <p:nvPr/>
          </p:nvCxnSpPr>
          <p:spPr>
            <a:xfrm>
              <a:off x="2819400" y="4267200"/>
              <a:ext cx="3505200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2819400" y="4572000"/>
              <a:ext cx="3505200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2819400" y="5181600"/>
              <a:ext cx="3505200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2819400" y="4876800"/>
              <a:ext cx="3505200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pic>
          <p:nvPicPr>
            <p:cNvPr id="10" name="Picture 4"/>
            <p:cNvPicPr>
              <a:picLocks noChangeAspect="1" noChangeArrowheads="1"/>
            </p:cNvPicPr>
            <p:nvPr/>
          </p:nvPicPr>
          <p:blipFill>
            <a:blip r:embed="rId3" cstate="print"/>
            <a:srcRect t="28730" r="3571" b="54615"/>
            <a:stretch>
              <a:fillRect/>
            </a:stretch>
          </p:blipFill>
          <p:spPr bwMode="auto">
            <a:xfrm>
              <a:off x="2819400" y="3886200"/>
              <a:ext cx="3429000" cy="381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1141655979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74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74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74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3" grpId="0" uiExpand="1" build="p"/>
    </p:bldLst>
  </p:timing>
</p:sld>
</file>

<file path=ppt/theme/theme1.xml><?xml version="1.0" encoding="utf-8"?>
<a:theme xmlns:a="http://schemas.openxmlformats.org/drawingml/2006/main" name="1_MYPF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FF0000"/>
      </a:accent2>
      <a:accent3>
        <a:srgbClr val="FFFFFF"/>
      </a:accent3>
      <a:accent4>
        <a:srgbClr val="000000"/>
      </a:accent4>
      <a:accent5>
        <a:srgbClr val="DAEDEF"/>
      </a:accent5>
      <a:accent6>
        <a:srgbClr val="E70000"/>
      </a:accent6>
      <a:hlink>
        <a:srgbClr val="007DBC"/>
      </a:hlink>
      <a:folHlink>
        <a:srgbClr val="99CC00"/>
      </a:folHlink>
    </a:clrScheme>
    <a:fontScheme name="1_MYPF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MYPF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YPF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YPF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YPF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YPF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YPF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YPF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YPF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YPF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YPF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YPF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YPF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EA0000"/>
    </a:accent2>
    <a:accent3>
      <a:srgbClr val="FFFFFF"/>
    </a:accent3>
    <a:accent4>
      <a:srgbClr val="000000"/>
    </a:accent4>
    <a:accent5>
      <a:srgbClr val="DAEDEF"/>
    </a:accent5>
    <a:accent6>
      <a:srgbClr val="D40000"/>
    </a:accent6>
    <a:hlink>
      <a:srgbClr val="007DBC"/>
    </a:hlink>
    <a:folHlink>
      <a:srgbClr val="99CC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801</Words>
  <Application>Microsoft Office PowerPoint</Application>
  <PresentationFormat>On-screen Show (4:3)</PresentationFormat>
  <Paragraphs>163</Paragraphs>
  <Slides>14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Times New Roman</vt:lpstr>
      <vt:lpstr>Wingdings</vt:lpstr>
      <vt:lpstr>1_MYPF</vt:lpstr>
      <vt:lpstr>Checking Account Basics</vt:lpstr>
      <vt:lpstr>Checking Account Terms</vt:lpstr>
      <vt:lpstr>At Bank - Make Deposit only</vt:lpstr>
      <vt:lpstr>At Bank - Make Deposits</vt:lpstr>
      <vt:lpstr>Parts of a Check</vt:lpstr>
      <vt:lpstr>Parts of a Check</vt:lpstr>
      <vt:lpstr>Writing Checks</vt:lpstr>
      <vt:lpstr>Endorsing Checks</vt:lpstr>
      <vt:lpstr>Blank Endorsement</vt:lpstr>
      <vt:lpstr>Special Endorsement</vt:lpstr>
      <vt:lpstr>Restrictive Endorsement</vt:lpstr>
      <vt:lpstr>Deposit Slip</vt:lpstr>
      <vt:lpstr>Deposit Slip</vt:lpstr>
      <vt:lpstr>Assignment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Cassie Vetter</dc:creator>
  <cp:lastModifiedBy>Cassie Vetter</cp:lastModifiedBy>
  <cp:revision>9</cp:revision>
  <dcterms:created xsi:type="dcterms:W3CDTF">2020-12-09T01:13:57Z</dcterms:created>
  <dcterms:modified xsi:type="dcterms:W3CDTF">2025-04-16T18:08:59Z</dcterms:modified>
</cp:coreProperties>
</file>